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5"/>
  </p:notesMasterIdLst>
  <p:sldIdLst>
    <p:sldId id="256" r:id="rId2"/>
    <p:sldId id="257" r:id="rId3"/>
    <p:sldId id="258" r:id="rId4"/>
    <p:sldId id="259" r:id="rId5"/>
    <p:sldId id="303" r:id="rId6"/>
    <p:sldId id="304" r:id="rId7"/>
    <p:sldId id="260" r:id="rId8"/>
    <p:sldId id="261" r:id="rId9"/>
    <p:sldId id="262" r:id="rId10"/>
    <p:sldId id="263" r:id="rId11"/>
    <p:sldId id="264" r:id="rId12"/>
    <p:sldId id="265" r:id="rId13"/>
    <p:sldId id="266" r:id="rId14"/>
    <p:sldId id="292" r:id="rId15"/>
    <p:sldId id="293" r:id="rId16"/>
    <p:sldId id="294" r:id="rId17"/>
    <p:sldId id="295" r:id="rId18"/>
    <p:sldId id="296" r:id="rId19"/>
    <p:sldId id="297" r:id="rId20"/>
    <p:sldId id="298" r:id="rId21"/>
    <p:sldId id="299" r:id="rId22"/>
    <p:sldId id="300" r:id="rId23"/>
    <p:sldId id="301" r:id="rId24"/>
    <p:sldId id="302" r:id="rId25"/>
    <p:sldId id="267" r:id="rId26"/>
    <p:sldId id="268" r:id="rId27"/>
    <p:sldId id="269" r:id="rId28"/>
    <p:sldId id="310" r:id="rId29"/>
    <p:sldId id="270" r:id="rId30"/>
    <p:sldId id="271" r:id="rId31"/>
    <p:sldId id="272" r:id="rId32"/>
    <p:sldId id="273" r:id="rId33"/>
    <p:sldId id="274" r:id="rId34"/>
    <p:sldId id="312" r:id="rId35"/>
    <p:sldId id="275" r:id="rId36"/>
    <p:sldId id="276" r:id="rId37"/>
    <p:sldId id="277" r:id="rId38"/>
    <p:sldId id="278" r:id="rId39"/>
    <p:sldId id="279" r:id="rId40"/>
    <p:sldId id="280" r:id="rId41"/>
    <p:sldId id="281" r:id="rId42"/>
    <p:sldId id="282" r:id="rId43"/>
    <p:sldId id="283" r:id="rId44"/>
    <p:sldId id="284" r:id="rId45"/>
    <p:sldId id="285" r:id="rId46"/>
    <p:sldId id="286" r:id="rId47"/>
    <p:sldId id="287" r:id="rId48"/>
    <p:sldId id="288" r:id="rId49"/>
    <p:sldId id="289" r:id="rId50"/>
    <p:sldId id="290" r:id="rId51"/>
    <p:sldId id="291" r:id="rId52"/>
    <p:sldId id="307" r:id="rId53"/>
    <p:sldId id="380" r:id="rId54"/>
    <p:sldId id="381" r:id="rId55"/>
    <p:sldId id="382" r:id="rId56"/>
    <p:sldId id="383" r:id="rId57"/>
    <p:sldId id="384" r:id="rId58"/>
    <p:sldId id="385" r:id="rId59"/>
    <p:sldId id="386" r:id="rId60"/>
    <p:sldId id="387" r:id="rId61"/>
    <p:sldId id="308" r:id="rId62"/>
    <p:sldId id="389" r:id="rId63"/>
    <p:sldId id="390" r:id="rId64"/>
    <p:sldId id="391" r:id="rId65"/>
    <p:sldId id="392" r:id="rId66"/>
    <p:sldId id="393" r:id="rId67"/>
    <p:sldId id="394" r:id="rId68"/>
    <p:sldId id="395" r:id="rId69"/>
    <p:sldId id="396" r:id="rId70"/>
    <p:sldId id="397" r:id="rId71"/>
    <p:sldId id="398" r:id="rId72"/>
    <p:sldId id="399" r:id="rId73"/>
    <p:sldId id="313" r:id="rId74"/>
    <p:sldId id="314" r:id="rId75"/>
    <p:sldId id="315" r:id="rId76"/>
    <p:sldId id="316" r:id="rId77"/>
    <p:sldId id="317" r:id="rId78"/>
    <p:sldId id="318" r:id="rId79"/>
    <p:sldId id="319" r:id="rId80"/>
    <p:sldId id="320" r:id="rId81"/>
    <p:sldId id="321" r:id="rId82"/>
    <p:sldId id="322" r:id="rId83"/>
    <p:sldId id="323" r:id="rId84"/>
    <p:sldId id="325" r:id="rId85"/>
    <p:sldId id="326" r:id="rId86"/>
    <p:sldId id="327" r:id="rId87"/>
    <p:sldId id="328" r:id="rId88"/>
    <p:sldId id="329" r:id="rId89"/>
    <p:sldId id="330" r:id="rId90"/>
    <p:sldId id="331" r:id="rId91"/>
    <p:sldId id="332" r:id="rId92"/>
    <p:sldId id="333" r:id="rId93"/>
    <p:sldId id="334" r:id="rId94"/>
    <p:sldId id="335" r:id="rId95"/>
    <p:sldId id="336" r:id="rId96"/>
    <p:sldId id="342" r:id="rId97"/>
    <p:sldId id="343" r:id="rId98"/>
    <p:sldId id="371" r:id="rId99"/>
    <p:sldId id="372" r:id="rId100"/>
    <p:sldId id="373" r:id="rId101"/>
    <p:sldId id="374" r:id="rId102"/>
    <p:sldId id="375" r:id="rId103"/>
    <p:sldId id="376" r:id="rId104"/>
    <p:sldId id="377" r:id="rId105"/>
    <p:sldId id="378" r:id="rId106"/>
    <p:sldId id="379" r:id="rId107"/>
    <p:sldId id="344" r:id="rId108"/>
    <p:sldId id="345" r:id="rId109"/>
    <p:sldId id="346" r:id="rId110"/>
    <p:sldId id="347" r:id="rId111"/>
    <p:sldId id="348" r:id="rId112"/>
    <p:sldId id="349" r:id="rId113"/>
    <p:sldId id="350" r:id="rId114"/>
    <p:sldId id="351" r:id="rId115"/>
    <p:sldId id="352" r:id="rId116"/>
    <p:sldId id="353" r:id="rId117"/>
    <p:sldId id="354" r:id="rId118"/>
    <p:sldId id="355" r:id="rId119"/>
    <p:sldId id="356" r:id="rId120"/>
    <p:sldId id="357" r:id="rId121"/>
    <p:sldId id="358" r:id="rId122"/>
    <p:sldId id="359" r:id="rId123"/>
    <p:sldId id="360" r:id="rId124"/>
    <p:sldId id="361" r:id="rId125"/>
    <p:sldId id="362" r:id="rId126"/>
    <p:sldId id="363" r:id="rId127"/>
    <p:sldId id="364" r:id="rId128"/>
    <p:sldId id="365" r:id="rId129"/>
    <p:sldId id="366" r:id="rId130"/>
    <p:sldId id="367" r:id="rId131"/>
    <p:sldId id="368" r:id="rId132"/>
    <p:sldId id="369" r:id="rId133"/>
    <p:sldId id="370" r:id="rId1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1" d="100"/>
          <a:sy n="81" d="100"/>
        </p:scale>
        <p:origin x="-1044" y="-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image" Target="../media/image5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49624AC-B7A8-4E12-BD93-EB6955258029}" type="datetimeFigureOut">
              <a:rPr lang="en-GB" smtClean="0"/>
              <a:t>05/07/2019</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9949325-E6CE-4305-B789-5CA06A10D5C0}" type="slidenum">
              <a:rPr lang="en-GB" smtClean="0"/>
              <a:t>‹#›</a:t>
            </a:fld>
            <a:endParaRPr lang="en-GB"/>
          </a:p>
        </p:txBody>
      </p:sp>
    </p:spTree>
    <p:extLst>
      <p:ext uri="{BB962C8B-B14F-4D97-AF65-F5344CB8AC3E}">
        <p14:creationId xmlns:p14="http://schemas.microsoft.com/office/powerpoint/2010/main" val="34767282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DC332E-D681-4BBB-BA7D-BA8A648745C4}" type="slidenum">
              <a:rPr lang="en-US" smtClean="0"/>
              <a:pPr/>
              <a:t>91</a:t>
            </a:fld>
            <a:endParaRPr lang="en-US"/>
          </a:p>
        </p:txBody>
      </p:sp>
    </p:spTree>
    <p:extLst>
      <p:ext uri="{BB962C8B-B14F-4D97-AF65-F5344CB8AC3E}">
        <p14:creationId xmlns:p14="http://schemas.microsoft.com/office/powerpoint/2010/main" val="4008338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DC332E-D681-4BBB-BA7D-BA8A648745C4}" type="slidenum">
              <a:rPr lang="en-US" smtClean="0"/>
              <a:pPr/>
              <a:t>92</a:t>
            </a:fld>
            <a:endParaRPr lang="en-US"/>
          </a:p>
        </p:txBody>
      </p:sp>
    </p:spTree>
    <p:extLst>
      <p:ext uri="{BB962C8B-B14F-4D97-AF65-F5344CB8AC3E}">
        <p14:creationId xmlns:p14="http://schemas.microsoft.com/office/powerpoint/2010/main" val="1474975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DC332E-D681-4BBB-BA7D-BA8A648745C4}" type="slidenum">
              <a:rPr lang="en-US" smtClean="0"/>
              <a:pPr/>
              <a:t>93</a:t>
            </a:fld>
            <a:endParaRPr lang="en-US"/>
          </a:p>
        </p:txBody>
      </p:sp>
    </p:spTree>
    <p:extLst>
      <p:ext uri="{BB962C8B-B14F-4D97-AF65-F5344CB8AC3E}">
        <p14:creationId xmlns:p14="http://schemas.microsoft.com/office/powerpoint/2010/main" val="2944541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DC332E-D681-4BBB-BA7D-BA8A648745C4}" type="slidenum">
              <a:rPr lang="en-US" smtClean="0"/>
              <a:pPr/>
              <a:t>94</a:t>
            </a:fld>
            <a:endParaRPr lang="en-US"/>
          </a:p>
        </p:txBody>
      </p:sp>
    </p:spTree>
    <p:extLst>
      <p:ext uri="{BB962C8B-B14F-4D97-AF65-F5344CB8AC3E}">
        <p14:creationId xmlns:p14="http://schemas.microsoft.com/office/powerpoint/2010/main" val="880350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DC332E-D681-4BBB-BA7D-BA8A648745C4}" type="slidenum">
              <a:rPr lang="en-US" smtClean="0"/>
              <a:pPr/>
              <a:t>96</a:t>
            </a:fld>
            <a:endParaRPr lang="en-US"/>
          </a:p>
        </p:txBody>
      </p:sp>
    </p:spTree>
    <p:extLst>
      <p:ext uri="{BB962C8B-B14F-4D97-AF65-F5344CB8AC3E}">
        <p14:creationId xmlns:p14="http://schemas.microsoft.com/office/powerpoint/2010/main" val="2546571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DC332E-D681-4BBB-BA7D-BA8A648745C4}" type="slidenum">
              <a:rPr lang="en-US" smtClean="0"/>
              <a:pPr/>
              <a:t>107</a:t>
            </a:fld>
            <a:endParaRPr lang="en-US"/>
          </a:p>
        </p:txBody>
      </p:sp>
    </p:spTree>
    <p:extLst>
      <p:ext uri="{BB962C8B-B14F-4D97-AF65-F5344CB8AC3E}">
        <p14:creationId xmlns:p14="http://schemas.microsoft.com/office/powerpoint/2010/main" val="2211225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DC332E-D681-4BBB-BA7D-BA8A648745C4}" type="slidenum">
              <a:rPr lang="en-US" smtClean="0"/>
              <a:pPr/>
              <a:t>129</a:t>
            </a:fld>
            <a:endParaRPr lang="en-US"/>
          </a:p>
        </p:txBody>
      </p:sp>
    </p:spTree>
    <p:extLst>
      <p:ext uri="{BB962C8B-B14F-4D97-AF65-F5344CB8AC3E}">
        <p14:creationId xmlns:p14="http://schemas.microsoft.com/office/powerpoint/2010/main" val="692345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DC332E-D681-4BBB-BA7D-BA8A648745C4}" type="slidenum">
              <a:rPr lang="en-US" smtClean="0"/>
              <a:pPr/>
              <a:t>130</a:t>
            </a:fld>
            <a:endParaRPr lang="en-US"/>
          </a:p>
        </p:txBody>
      </p:sp>
    </p:spTree>
    <p:extLst>
      <p:ext uri="{BB962C8B-B14F-4D97-AF65-F5344CB8AC3E}">
        <p14:creationId xmlns:p14="http://schemas.microsoft.com/office/powerpoint/2010/main" val="2245525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296DE5B-AA44-4C8D-864D-D0C4617441E9}" type="datetimeFigureOut">
              <a:rPr lang="en-US" smtClean="0"/>
              <a:t>7/5/2019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DEB019-3A8C-4C41-8E7B-D1EABD199DFD}" type="slidenum">
              <a:rPr lang="en-US" smtClean="0"/>
              <a:t>‹#›</a:t>
            </a:fld>
            <a:endParaRPr lang="en-US"/>
          </a:p>
        </p:txBody>
      </p:sp>
    </p:spTree>
    <p:extLst>
      <p:ext uri="{BB962C8B-B14F-4D97-AF65-F5344CB8AC3E}">
        <p14:creationId xmlns:p14="http://schemas.microsoft.com/office/powerpoint/2010/main" val="32010766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296DE5B-AA44-4C8D-864D-D0C4617441E9}" type="datetimeFigureOut">
              <a:rPr lang="en-US" smtClean="0"/>
              <a:t>7/5/2019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DEB019-3A8C-4C41-8E7B-D1EABD199DFD}" type="slidenum">
              <a:rPr lang="en-US" smtClean="0"/>
              <a:t>‹#›</a:t>
            </a:fld>
            <a:endParaRPr lang="en-US"/>
          </a:p>
        </p:txBody>
      </p:sp>
    </p:spTree>
    <p:extLst>
      <p:ext uri="{BB962C8B-B14F-4D97-AF65-F5344CB8AC3E}">
        <p14:creationId xmlns:p14="http://schemas.microsoft.com/office/powerpoint/2010/main" val="3178894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296DE5B-AA44-4C8D-864D-D0C4617441E9}" type="datetimeFigureOut">
              <a:rPr lang="en-US" smtClean="0"/>
              <a:t>7/5/2019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DEB019-3A8C-4C41-8E7B-D1EABD199DFD}" type="slidenum">
              <a:rPr lang="en-US" smtClean="0"/>
              <a:t>‹#›</a:t>
            </a:fld>
            <a:endParaRPr lang="en-US"/>
          </a:p>
        </p:txBody>
      </p:sp>
    </p:spTree>
    <p:extLst>
      <p:ext uri="{BB962C8B-B14F-4D97-AF65-F5344CB8AC3E}">
        <p14:creationId xmlns:p14="http://schemas.microsoft.com/office/powerpoint/2010/main" val="3087804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296DE5B-AA44-4C8D-864D-D0C4617441E9}" type="datetimeFigureOut">
              <a:rPr lang="en-US" smtClean="0"/>
              <a:t>7/5/2019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DEB019-3A8C-4C41-8E7B-D1EABD199DFD}" type="slidenum">
              <a:rPr lang="en-US" smtClean="0"/>
              <a:t>‹#›</a:t>
            </a:fld>
            <a:endParaRPr lang="en-US"/>
          </a:p>
        </p:txBody>
      </p:sp>
    </p:spTree>
    <p:extLst>
      <p:ext uri="{BB962C8B-B14F-4D97-AF65-F5344CB8AC3E}">
        <p14:creationId xmlns:p14="http://schemas.microsoft.com/office/powerpoint/2010/main" val="764322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296DE5B-AA44-4C8D-864D-D0C4617441E9}" type="datetimeFigureOut">
              <a:rPr lang="en-US" smtClean="0"/>
              <a:t>7/5/2019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DEB019-3A8C-4C41-8E7B-D1EABD199DFD}" type="slidenum">
              <a:rPr lang="en-US" smtClean="0"/>
              <a:t>‹#›</a:t>
            </a:fld>
            <a:endParaRPr lang="en-US"/>
          </a:p>
        </p:txBody>
      </p:sp>
    </p:spTree>
    <p:extLst>
      <p:ext uri="{BB962C8B-B14F-4D97-AF65-F5344CB8AC3E}">
        <p14:creationId xmlns:p14="http://schemas.microsoft.com/office/powerpoint/2010/main" val="3624359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296DE5B-AA44-4C8D-864D-D0C4617441E9}" type="datetimeFigureOut">
              <a:rPr lang="en-US" smtClean="0"/>
              <a:t>7/5/2019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DEB019-3A8C-4C41-8E7B-D1EABD199DFD}" type="slidenum">
              <a:rPr lang="en-US" smtClean="0"/>
              <a:t>‹#›</a:t>
            </a:fld>
            <a:endParaRPr lang="en-US"/>
          </a:p>
        </p:txBody>
      </p:sp>
    </p:spTree>
    <p:extLst>
      <p:ext uri="{BB962C8B-B14F-4D97-AF65-F5344CB8AC3E}">
        <p14:creationId xmlns:p14="http://schemas.microsoft.com/office/powerpoint/2010/main" val="1501912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296DE5B-AA44-4C8D-864D-D0C4617441E9}" type="datetimeFigureOut">
              <a:rPr lang="en-US" smtClean="0"/>
              <a:t>7/5/2019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DEB019-3A8C-4C41-8E7B-D1EABD199DFD}" type="slidenum">
              <a:rPr lang="en-US" smtClean="0"/>
              <a:t>‹#›</a:t>
            </a:fld>
            <a:endParaRPr lang="en-US"/>
          </a:p>
        </p:txBody>
      </p:sp>
    </p:spTree>
    <p:extLst>
      <p:ext uri="{BB962C8B-B14F-4D97-AF65-F5344CB8AC3E}">
        <p14:creationId xmlns:p14="http://schemas.microsoft.com/office/powerpoint/2010/main" val="35242788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296DE5B-AA44-4C8D-864D-D0C4617441E9}" type="datetimeFigureOut">
              <a:rPr lang="en-US" smtClean="0"/>
              <a:t>7/5/2019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DEB019-3A8C-4C41-8E7B-D1EABD199DFD}" type="slidenum">
              <a:rPr lang="en-US" smtClean="0"/>
              <a:t>‹#›</a:t>
            </a:fld>
            <a:endParaRPr lang="en-US"/>
          </a:p>
        </p:txBody>
      </p:sp>
    </p:spTree>
    <p:extLst>
      <p:ext uri="{BB962C8B-B14F-4D97-AF65-F5344CB8AC3E}">
        <p14:creationId xmlns:p14="http://schemas.microsoft.com/office/powerpoint/2010/main" val="3774488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96DE5B-AA44-4C8D-864D-D0C4617441E9}" type="datetimeFigureOut">
              <a:rPr lang="en-US" smtClean="0"/>
              <a:t>7/5/2019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DEB019-3A8C-4C41-8E7B-D1EABD199DFD}" type="slidenum">
              <a:rPr lang="en-US" smtClean="0"/>
              <a:t>‹#›</a:t>
            </a:fld>
            <a:endParaRPr lang="en-US"/>
          </a:p>
        </p:txBody>
      </p:sp>
    </p:spTree>
    <p:extLst>
      <p:ext uri="{BB962C8B-B14F-4D97-AF65-F5344CB8AC3E}">
        <p14:creationId xmlns:p14="http://schemas.microsoft.com/office/powerpoint/2010/main" val="20708510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96DE5B-AA44-4C8D-864D-D0C4617441E9}" type="datetimeFigureOut">
              <a:rPr lang="en-US" smtClean="0"/>
              <a:t>7/5/2019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DEB019-3A8C-4C41-8E7B-D1EABD199DFD}" type="slidenum">
              <a:rPr lang="en-US" smtClean="0"/>
              <a:t>‹#›</a:t>
            </a:fld>
            <a:endParaRPr lang="en-US"/>
          </a:p>
        </p:txBody>
      </p:sp>
    </p:spTree>
    <p:extLst>
      <p:ext uri="{BB962C8B-B14F-4D97-AF65-F5344CB8AC3E}">
        <p14:creationId xmlns:p14="http://schemas.microsoft.com/office/powerpoint/2010/main" val="3743552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96DE5B-AA44-4C8D-864D-D0C4617441E9}" type="datetimeFigureOut">
              <a:rPr lang="en-US" smtClean="0"/>
              <a:t>7/5/2019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DEB019-3A8C-4C41-8E7B-D1EABD199DFD}" type="slidenum">
              <a:rPr lang="en-US" smtClean="0"/>
              <a:t>‹#›</a:t>
            </a:fld>
            <a:endParaRPr lang="en-US"/>
          </a:p>
        </p:txBody>
      </p:sp>
    </p:spTree>
    <p:extLst>
      <p:ext uri="{BB962C8B-B14F-4D97-AF65-F5344CB8AC3E}">
        <p14:creationId xmlns:p14="http://schemas.microsoft.com/office/powerpoint/2010/main" val="3839808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96DE5B-AA44-4C8D-864D-D0C4617441E9}" type="datetimeFigureOut">
              <a:rPr lang="en-US" smtClean="0"/>
              <a:t>7/5/2019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DEB019-3A8C-4C41-8E7B-D1EABD199DFD}" type="slidenum">
              <a:rPr lang="en-US" smtClean="0"/>
              <a:t>‹#›</a:t>
            </a:fld>
            <a:endParaRPr lang="en-US"/>
          </a:p>
        </p:txBody>
      </p:sp>
    </p:spTree>
    <p:extLst>
      <p:ext uri="{BB962C8B-B14F-4D97-AF65-F5344CB8AC3E}">
        <p14:creationId xmlns:p14="http://schemas.microsoft.com/office/powerpoint/2010/main" val="21000164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hyperlink" Target="http://www.youtube.com/watch?v=TZ0Hj0t5b5k&amp;feature=related"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hyperlink" Target="http://www.youtube.com/watch?v=nAWN989WA0A&amp;feature=related" TargetMode="External"/></Relationships>
</file>

<file path=ppt/slides/_rels/slide131.xml.rels><?xml version="1.0" encoding="UTF-8" standalone="yes"?>
<Relationships xmlns="http://schemas.openxmlformats.org/package/2006/relationships"><Relationship Id="rId2" Type="http://schemas.openxmlformats.org/officeDocument/2006/relationships/hyperlink" Target="http://www.snort.org/" TargetMode="Externa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symantec.com/security-center/threat-report"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itunes.apple.com/us/podcast/techgenix-xtreme-it-podcast/id1198236101?mt=2" TargetMode="External"/><Relationship Id="rId2" Type="http://schemas.openxmlformats.org/officeDocument/2006/relationships/hyperlink" Target="https://www.wired.com/category/security/"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arch.simplicable.com/arch/new/the-big-list-of-information-security-vulnerabilitie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ecomputernotes.com/fundamental/introduction-to-computer/what-is-computer"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6.wmf"/><Relationship Id="rId5" Type="http://schemas.openxmlformats.org/officeDocument/2006/relationships/oleObject" Target="../embeddings/oleObject2.bin"/><Relationship Id="rId4" Type="http://schemas.openxmlformats.org/officeDocument/2006/relationships/image" Target="../media/image55.w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ecomputernotes.com/fundamental/information-technology/what-do-you-mean-by-data-and-information"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438400"/>
            <a:ext cx="7772400" cy="990599"/>
          </a:xfrm>
        </p:spPr>
        <p:txBody>
          <a:bodyPr>
            <a:normAutofit/>
          </a:bodyPr>
          <a:lstStyle/>
          <a:p>
            <a:r>
              <a:rPr lang="en-US" dirty="0" smtClean="0"/>
              <a:t>Information And Cyber Security</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154294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58762"/>
          </a:xfrm>
        </p:spPr>
        <p:txBody>
          <a:bodyPr>
            <a:normAutofit fontScale="90000"/>
          </a:bodyPr>
          <a:lstStyle/>
          <a:p>
            <a:r>
              <a:rPr lang="en-US" dirty="0" smtClean="0"/>
              <a:t>Conti…</a:t>
            </a:r>
            <a:endParaRPr lang="en-US" dirty="0"/>
          </a:p>
        </p:txBody>
      </p:sp>
      <p:sp>
        <p:nvSpPr>
          <p:cNvPr id="3" name="Content Placeholder 2"/>
          <p:cNvSpPr>
            <a:spLocks noGrp="1"/>
          </p:cNvSpPr>
          <p:nvPr>
            <p:ph idx="1"/>
          </p:nvPr>
        </p:nvSpPr>
        <p:spPr>
          <a:xfrm>
            <a:off x="457200" y="762000"/>
            <a:ext cx="8229600" cy="5364163"/>
          </a:xfrm>
        </p:spPr>
        <p:txBody>
          <a:bodyPr>
            <a:normAutofit/>
          </a:bodyPr>
          <a:lstStyle/>
          <a:p>
            <a:r>
              <a:rPr lang="en-US" sz="2400" dirty="0"/>
              <a:t>The information is obtained by assembling items of data into a meaningful form. </a:t>
            </a:r>
            <a:endParaRPr lang="en-US" sz="2400" dirty="0" smtClean="0"/>
          </a:p>
          <a:p>
            <a:r>
              <a:rPr lang="en-US" sz="2400" dirty="0" smtClean="0"/>
              <a:t>For </a:t>
            </a:r>
            <a:r>
              <a:rPr lang="en-US" sz="2400" dirty="0"/>
              <a:t>example, marks obtained by students and their roll numbers form data, the report card/sheet is the .information. Other forms of information are pay-slips, schedules, reports, worksheet, bar charts, invoices and account returns etc. </a:t>
            </a:r>
            <a:endParaRPr lang="en-US" sz="2400" dirty="0" smtClean="0"/>
          </a:p>
          <a:p>
            <a:pPr marL="0" indent="0">
              <a:buNone/>
            </a:pPr>
            <a:endParaRPr lang="en-US" sz="2400" dirty="0" smtClean="0"/>
          </a:p>
          <a:p>
            <a:r>
              <a:rPr lang="en-US" sz="2400" dirty="0" smtClean="0"/>
              <a:t>It </a:t>
            </a:r>
            <a:r>
              <a:rPr lang="en-US" sz="2400" dirty="0"/>
              <a:t>may be noted that information may further be processed and/or manipulated to form knowledge. Information containing wisdom is known as knowledge.</a:t>
            </a:r>
          </a:p>
        </p:txBody>
      </p:sp>
    </p:spTree>
    <p:extLst>
      <p:ext uri="{BB962C8B-B14F-4D97-AF65-F5344CB8AC3E}">
        <p14:creationId xmlns:p14="http://schemas.microsoft.com/office/powerpoint/2010/main" val="244816996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381000"/>
            <a:ext cx="8229600" cy="6324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439973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4847" y="533400"/>
            <a:ext cx="8214306" cy="609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902468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914400"/>
            <a:ext cx="8229600" cy="5410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46785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762000"/>
            <a:ext cx="8229600" cy="5791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286447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914400"/>
            <a:ext cx="8229600" cy="563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12799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838200"/>
            <a:ext cx="8229600" cy="5867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704044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pic>
        <p:nvPicPr>
          <p:cNvPr id="10242"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5862"/>
            <a:ext cx="8229600" cy="699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1002625" cy="10258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703273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Currently Available IDSs</a:t>
            </a:r>
            <a:endParaRPr lang="en-US" dirty="0"/>
          </a:p>
        </p:txBody>
      </p:sp>
      <p:graphicFrame>
        <p:nvGraphicFramePr>
          <p:cNvPr id="7" name="Content Placeholder 6"/>
          <p:cNvGraphicFramePr>
            <a:graphicFrameLocks noGrp="1"/>
          </p:cNvGraphicFramePr>
          <p:nvPr>
            <p:ph sz="quarter" idx="1"/>
            <p:extLst>
              <p:ext uri="{D42A27DB-BD31-4B8C-83A1-F6EECF244321}">
                <p14:modId xmlns:p14="http://schemas.microsoft.com/office/powerpoint/2010/main" val="3249715106"/>
              </p:ext>
            </p:extLst>
          </p:nvPr>
        </p:nvGraphicFramePr>
        <p:xfrm>
          <a:off x="457200" y="1600200"/>
          <a:ext cx="7467600" cy="2225040"/>
        </p:xfrm>
        <a:graphic>
          <a:graphicData uri="http://schemas.openxmlformats.org/drawingml/2006/table">
            <a:tbl>
              <a:tblPr firstRow="1" bandRow="1">
                <a:tableStyleId>{5C22544A-7EE6-4342-B048-85BDC9FD1C3A}</a:tableStyleId>
              </a:tblPr>
              <a:tblGrid>
                <a:gridCol w="3733800"/>
                <a:gridCol w="3733800"/>
              </a:tblGrid>
              <a:tr h="370840">
                <a:tc>
                  <a:txBody>
                    <a:bodyPr/>
                    <a:lstStyle/>
                    <a:p>
                      <a:r>
                        <a:rPr lang="en-US" dirty="0" smtClean="0"/>
                        <a:t>Network Based IDS</a:t>
                      </a:r>
                      <a:endParaRPr lang="en-US" dirty="0"/>
                    </a:p>
                  </a:txBody>
                  <a:tcPr/>
                </a:tc>
                <a:tc>
                  <a:txBody>
                    <a:bodyPr/>
                    <a:lstStyle/>
                    <a:p>
                      <a:r>
                        <a:rPr lang="en-US" dirty="0" smtClean="0"/>
                        <a:t>Host Based IDS</a:t>
                      </a:r>
                      <a:endParaRPr lang="en-US" dirty="0"/>
                    </a:p>
                  </a:txBody>
                  <a:tcPr/>
                </a:tc>
              </a:tr>
              <a:tr h="370840">
                <a:tc>
                  <a:txBody>
                    <a:bodyPr/>
                    <a:lstStyle/>
                    <a:p>
                      <a:r>
                        <a:rPr kumimoji="0" lang="en-US" sz="1800" b="0" i="0" u="none" strike="noStrike" kern="1200" baseline="0" dirty="0" smtClean="0">
                          <a:solidFill>
                            <a:schemeClr val="dk1"/>
                          </a:solidFill>
                          <a:latin typeface="+mn-lt"/>
                          <a:ea typeface="+mn-ea"/>
                          <a:cs typeface="+mn-cs"/>
                        </a:rPr>
                        <a:t>Internet Security Systems Real Secure</a:t>
                      </a:r>
                      <a:endParaRPr lang="en-US" dirty="0"/>
                    </a:p>
                  </a:txBody>
                  <a:tcPr/>
                </a:tc>
                <a:tc>
                  <a:txBody>
                    <a:bodyPr/>
                    <a:lstStyle/>
                    <a:p>
                      <a:r>
                        <a:rPr kumimoji="0" lang="en-US" sz="1800" b="0" i="0" u="none" strike="noStrike" kern="1200" baseline="0" dirty="0" smtClean="0">
                          <a:solidFill>
                            <a:schemeClr val="dk1"/>
                          </a:solidFill>
                          <a:latin typeface="+mn-lt"/>
                          <a:ea typeface="+mn-ea"/>
                          <a:cs typeface="+mn-cs"/>
                        </a:rPr>
                        <a:t>Internet Security Systems Real Secure</a:t>
                      </a:r>
                      <a:endParaRPr lang="en-US" dirty="0"/>
                    </a:p>
                  </a:txBody>
                  <a:tcPr/>
                </a:tc>
              </a:tr>
              <a:tr h="370840">
                <a:tc>
                  <a:txBody>
                    <a:bodyPr/>
                    <a:lstStyle/>
                    <a:p>
                      <a:r>
                        <a:rPr kumimoji="0" lang="en-US" sz="1800" b="0" i="0" u="none" strike="noStrike" kern="1200" baseline="0" dirty="0" smtClean="0">
                          <a:solidFill>
                            <a:schemeClr val="dk1"/>
                          </a:solidFill>
                          <a:latin typeface="+mn-lt"/>
                          <a:ea typeface="+mn-ea"/>
                          <a:cs typeface="+mn-cs"/>
                        </a:rPr>
                        <a:t>Symantec Net Prowler</a:t>
                      </a:r>
                      <a:endParaRPr lang="en-US" dirty="0"/>
                    </a:p>
                  </a:txBody>
                  <a:tcPr/>
                </a:tc>
                <a:tc>
                  <a:txBody>
                    <a:bodyPr/>
                    <a:lstStyle/>
                    <a:p>
                      <a:r>
                        <a:rPr kumimoji="0" lang="en-US" sz="1800" b="0" i="0" u="none" strike="noStrike" kern="1200" baseline="0" dirty="0" smtClean="0">
                          <a:solidFill>
                            <a:schemeClr val="dk1"/>
                          </a:solidFill>
                          <a:latin typeface="+mn-lt"/>
                          <a:ea typeface="+mn-ea"/>
                          <a:cs typeface="+mn-cs"/>
                        </a:rPr>
                        <a:t>Symantec Intruder Alert</a:t>
                      </a:r>
                      <a:endParaRPr lang="en-US" dirty="0"/>
                    </a:p>
                  </a:txBody>
                  <a:tcPr/>
                </a:tc>
              </a:tr>
              <a:tr h="370840">
                <a:tc>
                  <a:txBody>
                    <a:bodyPr/>
                    <a:lstStyle/>
                    <a:p>
                      <a:r>
                        <a:rPr kumimoji="0" lang="en-US" sz="1800" b="0" i="0" u="none" strike="noStrike" kern="1200" baseline="0" dirty="0" smtClean="0">
                          <a:solidFill>
                            <a:schemeClr val="dk1"/>
                          </a:solidFill>
                          <a:latin typeface="+mn-lt"/>
                          <a:ea typeface="+mn-ea"/>
                          <a:cs typeface="+mn-cs"/>
                        </a:rPr>
                        <a:t>Network Ice Black Ice Defender</a:t>
                      </a:r>
                    </a:p>
                  </a:txBody>
                  <a:tcPr/>
                </a:tc>
                <a:tc>
                  <a:txBody>
                    <a:bodyPr/>
                    <a:lstStyle/>
                    <a:p>
                      <a:r>
                        <a:rPr kumimoji="0" lang="en-US" sz="1800" b="0" i="0" u="none" strike="noStrike" kern="1200" baseline="0" dirty="0" smtClean="0">
                          <a:solidFill>
                            <a:schemeClr val="dk1"/>
                          </a:solidFill>
                          <a:latin typeface="+mn-lt"/>
                          <a:ea typeface="+mn-ea"/>
                          <a:cs typeface="+mn-cs"/>
                        </a:rPr>
                        <a:t>Tripwire</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baseline="0" dirty="0" err="1" smtClean="0">
                          <a:solidFill>
                            <a:schemeClr val="dk1"/>
                          </a:solidFill>
                          <a:latin typeface="+mn-lt"/>
                          <a:ea typeface="+mn-ea"/>
                          <a:cs typeface="+mn-cs"/>
                        </a:rPr>
                        <a:t>CyberSafe</a:t>
                      </a:r>
                      <a:r>
                        <a:rPr kumimoji="0" lang="en-US" sz="1800" b="0" i="0" u="none" strike="noStrike" kern="1200" baseline="0" dirty="0" smtClean="0">
                          <a:solidFill>
                            <a:schemeClr val="dk1"/>
                          </a:solidFill>
                          <a:latin typeface="+mn-lt"/>
                          <a:ea typeface="+mn-ea"/>
                          <a:cs typeface="+mn-cs"/>
                        </a:rPr>
                        <a:t> </a:t>
                      </a:r>
                      <a:r>
                        <a:rPr kumimoji="0" lang="en-US" sz="1800" b="0" i="0" u="none" strike="noStrike" kern="1200" baseline="0" dirty="0" err="1" smtClean="0">
                          <a:solidFill>
                            <a:schemeClr val="dk1"/>
                          </a:solidFill>
                          <a:latin typeface="+mn-lt"/>
                          <a:ea typeface="+mn-ea"/>
                          <a:cs typeface="+mn-cs"/>
                        </a:rPr>
                        <a:t>Centrax</a:t>
                      </a:r>
                      <a:endParaRPr kumimoji="0" lang="en-US" sz="1800" b="0" i="0" u="none" strike="noStrike" kern="1200" baseline="0" dirty="0" smtClean="0">
                        <a:solidFill>
                          <a:schemeClr val="dk1"/>
                        </a:solidFill>
                        <a:latin typeface="+mn-lt"/>
                        <a:ea typeface="+mn-ea"/>
                        <a:cs typeface="+mn-cs"/>
                      </a:endParaRPr>
                    </a:p>
                  </a:txBody>
                  <a:tcPr/>
                </a:tc>
                <a:tc>
                  <a:txBody>
                    <a:bodyPr/>
                    <a:lstStyle/>
                    <a:p>
                      <a:r>
                        <a:rPr kumimoji="0" lang="en-US" sz="1800" b="0" i="0" u="none" strike="noStrike" kern="1200" baseline="0" dirty="0" smtClean="0">
                          <a:solidFill>
                            <a:schemeClr val="dk1"/>
                          </a:solidFill>
                          <a:latin typeface="+mn-lt"/>
                          <a:ea typeface="+mn-ea"/>
                          <a:cs typeface="+mn-cs"/>
                        </a:rPr>
                        <a:t>Cyber Safe </a:t>
                      </a:r>
                      <a:r>
                        <a:rPr kumimoji="0" lang="en-US" sz="1800" b="0" i="0" u="none" strike="noStrike" kern="1200" baseline="0" dirty="0" err="1" smtClean="0">
                          <a:solidFill>
                            <a:schemeClr val="dk1"/>
                          </a:solidFill>
                          <a:latin typeface="+mn-lt"/>
                          <a:ea typeface="+mn-ea"/>
                          <a:cs typeface="+mn-cs"/>
                        </a:rPr>
                        <a:t>Centrax</a:t>
                      </a:r>
                      <a:endParaRPr lang="en-US" dirty="0"/>
                    </a:p>
                  </a:txBody>
                  <a:tcPr/>
                </a:tc>
              </a:tr>
              <a:tr h="370840">
                <a:tc>
                  <a:txBody>
                    <a:bodyPr/>
                    <a:lstStyle/>
                    <a:p>
                      <a:r>
                        <a:rPr kumimoji="0" lang="en-US" sz="1800" b="0" i="0" u="none" strike="noStrike" kern="1200" baseline="0" dirty="0" smtClean="0">
                          <a:solidFill>
                            <a:schemeClr val="dk1"/>
                          </a:solidFill>
                          <a:latin typeface="+mn-lt"/>
                          <a:ea typeface="+mn-ea"/>
                          <a:cs typeface="+mn-cs"/>
                        </a:rPr>
                        <a:t>Detection Appliance</a:t>
                      </a:r>
                    </a:p>
                  </a:txBody>
                  <a:tcPr/>
                </a:tc>
                <a:tc>
                  <a:txBody>
                    <a:bodyPr/>
                    <a:lstStyle/>
                    <a:p>
                      <a:endParaRPr lang="en-US" dirty="0"/>
                    </a:p>
                  </a:txBody>
                  <a:tcPr/>
                </a:tc>
              </a:tr>
            </a:tbl>
          </a:graphicData>
        </a:graphic>
      </p:graphicFrame>
      <p:sp>
        <p:nvSpPr>
          <p:cNvPr id="8" name="TextBox 7"/>
          <p:cNvSpPr txBox="1"/>
          <p:nvPr/>
        </p:nvSpPr>
        <p:spPr>
          <a:xfrm>
            <a:off x="533400" y="4267200"/>
            <a:ext cx="7391400" cy="1477328"/>
          </a:xfrm>
          <a:prstGeom prst="rect">
            <a:avLst/>
          </a:prstGeom>
          <a:noFill/>
        </p:spPr>
        <p:txBody>
          <a:bodyPr wrap="square" rtlCol="0">
            <a:spAutoFit/>
          </a:bodyPr>
          <a:lstStyle/>
          <a:p>
            <a:endParaRPr lang="en-US" dirty="0"/>
          </a:p>
          <a:p>
            <a:r>
              <a:rPr lang="en-US" b="1" dirty="0" smtClean="0"/>
              <a:t>Snort, Fragroute /Fragrouter, OSSEC HIDS</a:t>
            </a:r>
            <a:r>
              <a:rPr lang="en-US" dirty="0" smtClean="0"/>
              <a:t>, are some of the most popular Open Source IDS</a:t>
            </a:r>
          </a:p>
          <a:p>
            <a:endParaRPr lang="en-US" dirty="0"/>
          </a:p>
          <a:p>
            <a:endParaRPr lang="en-US" dirty="0"/>
          </a:p>
        </p:txBody>
      </p:sp>
    </p:spTree>
    <p:extLst>
      <p:ext uri="{BB962C8B-B14F-4D97-AF65-F5344CB8AC3E}">
        <p14:creationId xmlns:p14="http://schemas.microsoft.com/office/powerpoint/2010/main" val="1759619624"/>
      </p:ext>
    </p:extLst>
  </p:cSld>
  <p:clrMapOvr>
    <a:masterClrMapping/>
  </p:clrMapOvr>
  <p:transition spd="slow">
    <p:push dir="u"/>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a:t>Intrusion Detection Systems (IDS)</a:t>
            </a:r>
          </a:p>
        </p:txBody>
      </p:sp>
      <p:sp>
        <p:nvSpPr>
          <p:cNvPr id="2051" name="Rectangle 3"/>
          <p:cNvSpPr>
            <a:spLocks noGrp="1" noChangeArrowheads="1"/>
          </p:cNvSpPr>
          <p:nvPr>
            <p:ph sz="quarter" idx="1"/>
          </p:nvPr>
        </p:nvSpPr>
        <p:spPr/>
        <p:txBody>
          <a:bodyPr/>
          <a:lstStyle/>
          <a:p>
            <a:r>
              <a:rPr lang="en-US"/>
              <a:t>Different ways of classifying an IDS</a:t>
            </a:r>
          </a:p>
          <a:p>
            <a:pPr>
              <a:buFontTx/>
              <a:buNone/>
            </a:pPr>
            <a:r>
              <a:rPr lang="en-US"/>
              <a:t>	IDS based on</a:t>
            </a:r>
          </a:p>
          <a:p>
            <a:pPr lvl="1"/>
            <a:r>
              <a:rPr lang="en-US"/>
              <a:t> anomaly detection</a:t>
            </a:r>
          </a:p>
          <a:p>
            <a:pPr lvl="1"/>
            <a:r>
              <a:rPr lang="en-US"/>
              <a:t> signature based misuse</a:t>
            </a:r>
          </a:p>
          <a:p>
            <a:pPr lvl="1"/>
            <a:r>
              <a:rPr lang="en-US"/>
              <a:t> host based</a:t>
            </a:r>
          </a:p>
          <a:p>
            <a:pPr lvl="1"/>
            <a:r>
              <a:rPr lang="en-US"/>
              <a:t> network based</a:t>
            </a:r>
          </a:p>
        </p:txBody>
      </p:sp>
    </p:spTree>
    <p:extLst>
      <p:ext uri="{BB962C8B-B14F-4D97-AF65-F5344CB8AC3E}">
        <p14:creationId xmlns:p14="http://schemas.microsoft.com/office/powerpoint/2010/main" val="24531040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a:t>Anomaly based IDS</a:t>
            </a:r>
          </a:p>
        </p:txBody>
      </p:sp>
      <p:sp>
        <p:nvSpPr>
          <p:cNvPr id="3075" name="Rectangle 3"/>
          <p:cNvSpPr>
            <a:spLocks noGrp="1" noChangeArrowheads="1"/>
          </p:cNvSpPr>
          <p:nvPr>
            <p:ph sz="quarter" idx="1"/>
          </p:nvPr>
        </p:nvSpPr>
        <p:spPr/>
        <p:txBody>
          <a:bodyPr/>
          <a:lstStyle/>
          <a:p>
            <a:r>
              <a:rPr lang="en-US"/>
              <a:t>This IDS models the normal usage of the network as a noise characterization.</a:t>
            </a:r>
          </a:p>
          <a:p>
            <a:r>
              <a:rPr lang="en-US"/>
              <a:t>Anything distinct from the noise is assumed to be an intrusion activity.</a:t>
            </a:r>
          </a:p>
          <a:p>
            <a:pPr lvl="1"/>
            <a:r>
              <a:rPr lang="en-US"/>
              <a:t>E.g flooding a host with lots of packet.</a:t>
            </a:r>
          </a:p>
          <a:p>
            <a:r>
              <a:rPr lang="en-US"/>
              <a:t>The primary strength is its ability to recognize novel attacks.</a:t>
            </a:r>
          </a:p>
          <a:p>
            <a:endParaRPr lang="en-US"/>
          </a:p>
        </p:txBody>
      </p:sp>
    </p:spTree>
    <p:extLst>
      <p:ext uri="{BB962C8B-B14F-4D97-AF65-F5344CB8AC3E}">
        <p14:creationId xmlns:p14="http://schemas.microsoft.com/office/powerpoint/2010/main" val="3504901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34962"/>
          </a:xfrm>
        </p:spPr>
        <p:txBody>
          <a:bodyPr>
            <a:normAutofit fontScale="90000"/>
          </a:bodyPr>
          <a:lstStyle/>
          <a:p>
            <a:r>
              <a:rPr lang="en-US" dirty="0" smtClean="0"/>
              <a:t>Need of Information</a:t>
            </a:r>
            <a:endParaRPr lang="en-US" dirty="0"/>
          </a:p>
        </p:txBody>
      </p:sp>
      <p:sp>
        <p:nvSpPr>
          <p:cNvPr id="3" name="Content Placeholder 2"/>
          <p:cNvSpPr>
            <a:spLocks noGrp="1"/>
          </p:cNvSpPr>
          <p:nvPr>
            <p:ph idx="1"/>
          </p:nvPr>
        </p:nvSpPr>
        <p:spPr>
          <a:xfrm>
            <a:off x="152400" y="685800"/>
            <a:ext cx="8839200" cy="5867400"/>
          </a:xfrm>
        </p:spPr>
        <p:txBody>
          <a:bodyPr>
            <a:normAutofit/>
          </a:bodyPr>
          <a:lstStyle/>
          <a:p>
            <a:r>
              <a:rPr lang="en-US" sz="2000" dirty="0"/>
              <a:t>With the advent of educational reforms in society, mankind is surrounded with a vast amount of data available. </a:t>
            </a:r>
            <a:endParaRPr lang="en-US" sz="2000" dirty="0" smtClean="0"/>
          </a:p>
          <a:p>
            <a:r>
              <a:rPr lang="en-US" sz="2000" dirty="0" smtClean="0"/>
              <a:t>Modem </a:t>
            </a:r>
            <a:r>
              <a:rPr lang="en-US" sz="2000" dirty="0"/>
              <a:t>business management system has also rendered itself to bulk collection of data from various sources, that needs to be rearranged in a fashion so that it can be utilized with minimum possible time. </a:t>
            </a:r>
            <a:endParaRPr lang="en-US" sz="2000" dirty="0" smtClean="0"/>
          </a:p>
          <a:p>
            <a:r>
              <a:rPr lang="en-US" sz="2000" dirty="0" smtClean="0"/>
              <a:t>This </a:t>
            </a:r>
            <a:r>
              <a:rPr lang="en-US" sz="2000" dirty="0"/>
              <a:t>needs a high amount of filing either at data stage or at information stage. </a:t>
            </a:r>
            <a:r>
              <a:rPr lang="en-US" sz="2000" dirty="0" smtClean="0"/>
              <a:t>No </a:t>
            </a:r>
            <a:r>
              <a:rPr lang="en-US" sz="2000" dirty="0"/>
              <a:t>office can be without files</a:t>
            </a:r>
            <a:r>
              <a:rPr lang="en-US" sz="2000" dirty="0" smtClean="0"/>
              <a:t>.</a:t>
            </a:r>
          </a:p>
          <a:p>
            <a:r>
              <a:rPr lang="en-US" sz="2000" dirty="0"/>
              <a:t>Modem rules, regulation and law requires every transaction to happen in a written form, may be an agreement, application, voucher, bill, letter, memo, order etc. </a:t>
            </a:r>
            <a:endParaRPr lang="en-US" sz="2000" dirty="0" smtClean="0"/>
          </a:p>
          <a:p>
            <a:r>
              <a:rPr lang="en-US" sz="2000" dirty="0" smtClean="0"/>
              <a:t>Paper </a:t>
            </a:r>
            <a:r>
              <a:rPr lang="en-US" sz="2000" dirty="0"/>
              <a:t>files require a high amount of storage space and paper storage creates several other problems like fire risk, spoilage and deterioration by way of aging microorganism and humidity etc. </a:t>
            </a:r>
            <a:endParaRPr lang="en-US" sz="2000" dirty="0" smtClean="0"/>
          </a:p>
          <a:p>
            <a:r>
              <a:rPr lang="en-US" sz="2000" dirty="0" smtClean="0"/>
              <a:t>In </a:t>
            </a:r>
            <a:r>
              <a:rPr lang="en-US" sz="2000" dirty="0"/>
              <a:t>modem days information is needed to run man's own livelihood to run a system or process or to command a business</a:t>
            </a:r>
            <a:r>
              <a:rPr lang="en-US" sz="2000" dirty="0" smtClean="0"/>
              <a:t>.</a:t>
            </a:r>
          </a:p>
          <a:p>
            <a:endParaRPr lang="en-US" sz="2000" dirty="0"/>
          </a:p>
        </p:txBody>
      </p:sp>
    </p:spTree>
    <p:extLst>
      <p:ext uri="{BB962C8B-B14F-4D97-AF65-F5344CB8AC3E}">
        <p14:creationId xmlns:p14="http://schemas.microsoft.com/office/powerpoint/2010/main" val="119724200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normAutofit fontScale="90000"/>
          </a:bodyPr>
          <a:lstStyle/>
          <a:p>
            <a:r>
              <a:rPr lang="en-US"/>
              <a:t>Drawbacks of Anomaly detection IDS</a:t>
            </a:r>
          </a:p>
        </p:txBody>
      </p:sp>
      <p:sp>
        <p:nvSpPr>
          <p:cNvPr id="4099" name="Rectangle 3"/>
          <p:cNvSpPr>
            <a:spLocks noGrp="1" noChangeArrowheads="1"/>
          </p:cNvSpPr>
          <p:nvPr>
            <p:ph sz="quarter" idx="1"/>
          </p:nvPr>
        </p:nvSpPr>
        <p:spPr/>
        <p:txBody>
          <a:bodyPr/>
          <a:lstStyle/>
          <a:p>
            <a:r>
              <a:rPr lang="en-US" sz="2800"/>
              <a:t>Assumes that intrusions will be accompanied by manifestations that are sufficiently unusual so as to permit detection.</a:t>
            </a:r>
          </a:p>
          <a:p>
            <a:r>
              <a:rPr lang="en-US" sz="2800"/>
              <a:t>These generate many false alarms and hence compromise the effectiveness of the IDS.</a:t>
            </a:r>
          </a:p>
        </p:txBody>
      </p:sp>
    </p:spTree>
    <p:extLst>
      <p:ext uri="{BB962C8B-B14F-4D97-AF65-F5344CB8AC3E}">
        <p14:creationId xmlns:p14="http://schemas.microsoft.com/office/powerpoint/2010/main" val="4333010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t>Signature based IDS</a:t>
            </a:r>
          </a:p>
        </p:txBody>
      </p:sp>
      <p:sp>
        <p:nvSpPr>
          <p:cNvPr id="5123" name="Rectangle 3"/>
          <p:cNvSpPr>
            <a:spLocks noGrp="1" noChangeArrowheads="1"/>
          </p:cNvSpPr>
          <p:nvPr>
            <p:ph sz="quarter" idx="1"/>
          </p:nvPr>
        </p:nvSpPr>
        <p:spPr/>
        <p:txBody>
          <a:bodyPr/>
          <a:lstStyle/>
          <a:p>
            <a:r>
              <a:rPr lang="en-US"/>
              <a:t>This IDS possess an attacked description that can be matched to sensed attack manifestations.</a:t>
            </a:r>
          </a:p>
          <a:p>
            <a:r>
              <a:rPr lang="en-US"/>
              <a:t>The question of what information is relevant to an IDS depends upon what it is trying to detect.</a:t>
            </a:r>
          </a:p>
          <a:p>
            <a:pPr lvl="1"/>
            <a:r>
              <a:rPr lang="en-US"/>
              <a:t>E.g DNS, FTP etc.</a:t>
            </a:r>
          </a:p>
          <a:p>
            <a:pPr>
              <a:buFontTx/>
              <a:buNone/>
            </a:pPr>
            <a:endParaRPr lang="en-US"/>
          </a:p>
        </p:txBody>
      </p:sp>
    </p:spTree>
    <p:extLst>
      <p:ext uri="{BB962C8B-B14F-4D97-AF65-F5344CB8AC3E}">
        <p14:creationId xmlns:p14="http://schemas.microsoft.com/office/powerpoint/2010/main" val="392302632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t>Signature based IDS (contd.)</a:t>
            </a:r>
          </a:p>
        </p:txBody>
      </p:sp>
      <p:sp>
        <p:nvSpPr>
          <p:cNvPr id="6147" name="Rectangle 3"/>
          <p:cNvSpPr>
            <a:spLocks noGrp="1" noChangeArrowheads="1"/>
          </p:cNvSpPr>
          <p:nvPr>
            <p:ph sz="quarter" idx="1"/>
          </p:nvPr>
        </p:nvSpPr>
        <p:spPr/>
        <p:txBody>
          <a:bodyPr/>
          <a:lstStyle/>
          <a:p>
            <a:pPr>
              <a:lnSpc>
                <a:spcPct val="90000"/>
              </a:lnSpc>
            </a:pPr>
            <a:r>
              <a:rPr lang="en-US" sz="2400"/>
              <a:t>ID system is programmed to interpret a certain series of packets, or a certain piece of data contained in those packets,as an attack. For example, an IDS that watches web servers might be programmed to look for the string “phf” as an indicator of a CGI program attack. </a:t>
            </a:r>
          </a:p>
          <a:p>
            <a:pPr>
              <a:lnSpc>
                <a:spcPct val="90000"/>
              </a:lnSpc>
            </a:pPr>
            <a:r>
              <a:rPr lang="en-US" sz="2400"/>
              <a:t>Most signature analysis systems are based off of simple pattern matching algorithms. In most cases, the IDS simply looks for a sub string within a stream of data carried by network packets. When it finds this sub string (for example, the ``phf'' in ``GET /cgi-bin/phf?''), it identifies those network packets as vehicles of an attack.</a:t>
            </a:r>
          </a:p>
        </p:txBody>
      </p:sp>
    </p:spTree>
    <p:extLst>
      <p:ext uri="{BB962C8B-B14F-4D97-AF65-F5344CB8AC3E}">
        <p14:creationId xmlns:p14="http://schemas.microsoft.com/office/powerpoint/2010/main" val="41373599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t>Drawbacks of Signature based IDS</a:t>
            </a:r>
          </a:p>
        </p:txBody>
      </p:sp>
      <p:sp>
        <p:nvSpPr>
          <p:cNvPr id="7171" name="Rectangle 3"/>
          <p:cNvSpPr>
            <a:spLocks noGrp="1" noChangeArrowheads="1"/>
          </p:cNvSpPr>
          <p:nvPr>
            <p:ph sz="quarter" idx="1"/>
          </p:nvPr>
        </p:nvSpPr>
        <p:spPr/>
        <p:txBody>
          <a:bodyPr/>
          <a:lstStyle/>
          <a:p>
            <a:r>
              <a:rPr lang="en-US"/>
              <a:t>They are unable to detect novel attacks.</a:t>
            </a:r>
          </a:p>
          <a:p>
            <a:r>
              <a:rPr lang="en-US"/>
              <a:t>Suffer from false alarms</a:t>
            </a:r>
          </a:p>
          <a:p>
            <a:r>
              <a:rPr lang="en-US"/>
              <a:t>Have to programmed again for every new pattern to be detected.</a:t>
            </a:r>
          </a:p>
        </p:txBody>
      </p:sp>
    </p:spTree>
    <p:extLst>
      <p:ext uri="{BB962C8B-B14F-4D97-AF65-F5344CB8AC3E}">
        <p14:creationId xmlns:p14="http://schemas.microsoft.com/office/powerpoint/2010/main" val="27876970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t>Host/Applications based IDS</a:t>
            </a:r>
          </a:p>
        </p:txBody>
      </p:sp>
      <p:sp>
        <p:nvSpPr>
          <p:cNvPr id="8195" name="Rectangle 3"/>
          <p:cNvSpPr>
            <a:spLocks noGrp="1" noChangeArrowheads="1"/>
          </p:cNvSpPr>
          <p:nvPr>
            <p:ph sz="quarter" idx="1"/>
          </p:nvPr>
        </p:nvSpPr>
        <p:spPr/>
        <p:txBody>
          <a:bodyPr/>
          <a:lstStyle/>
          <a:p>
            <a:pPr>
              <a:lnSpc>
                <a:spcPct val="90000"/>
              </a:lnSpc>
            </a:pPr>
            <a:r>
              <a:rPr lang="en-US"/>
              <a:t>The host operating system or the application logs in the audit information.</a:t>
            </a:r>
          </a:p>
          <a:p>
            <a:pPr>
              <a:lnSpc>
                <a:spcPct val="90000"/>
              </a:lnSpc>
            </a:pPr>
            <a:r>
              <a:rPr lang="en-US"/>
              <a:t>These audit information includes events like the use of identification and authentication mechanisms (logins etc.) , file opens and program executions, admin activities etc.</a:t>
            </a:r>
          </a:p>
          <a:p>
            <a:pPr>
              <a:lnSpc>
                <a:spcPct val="90000"/>
              </a:lnSpc>
            </a:pPr>
            <a:r>
              <a:rPr lang="en-US"/>
              <a:t>This audit is then analyzed to detect trails of intrusion.</a:t>
            </a:r>
          </a:p>
        </p:txBody>
      </p:sp>
    </p:spTree>
    <p:extLst>
      <p:ext uri="{BB962C8B-B14F-4D97-AF65-F5344CB8AC3E}">
        <p14:creationId xmlns:p14="http://schemas.microsoft.com/office/powerpoint/2010/main" val="29891886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t>Drawbacks of the host based IDS</a:t>
            </a:r>
          </a:p>
        </p:txBody>
      </p:sp>
      <p:sp>
        <p:nvSpPr>
          <p:cNvPr id="9219" name="Rectangle 3"/>
          <p:cNvSpPr>
            <a:spLocks noGrp="1" noChangeArrowheads="1"/>
          </p:cNvSpPr>
          <p:nvPr>
            <p:ph sz="quarter" idx="1"/>
          </p:nvPr>
        </p:nvSpPr>
        <p:spPr/>
        <p:txBody>
          <a:bodyPr/>
          <a:lstStyle/>
          <a:p>
            <a:r>
              <a:rPr lang="en-US"/>
              <a:t>The kind of information needed to be logged in is a matter of experience.</a:t>
            </a:r>
          </a:p>
          <a:p>
            <a:r>
              <a:rPr lang="en-US"/>
              <a:t>Unselective logging of messages may greatly increase the audit and analysis burdens.</a:t>
            </a:r>
          </a:p>
          <a:p>
            <a:r>
              <a:rPr lang="en-US"/>
              <a:t>Selective logging runs the risk that attack manifestations could be missed.</a:t>
            </a:r>
          </a:p>
        </p:txBody>
      </p:sp>
    </p:spTree>
    <p:extLst>
      <p:ext uri="{BB962C8B-B14F-4D97-AF65-F5344CB8AC3E}">
        <p14:creationId xmlns:p14="http://schemas.microsoft.com/office/powerpoint/2010/main" val="45852863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t>Strengths of the host based IDS</a:t>
            </a:r>
          </a:p>
        </p:txBody>
      </p:sp>
      <p:sp>
        <p:nvSpPr>
          <p:cNvPr id="14339" name="Rectangle 3"/>
          <p:cNvSpPr>
            <a:spLocks noGrp="1" noChangeArrowheads="1"/>
          </p:cNvSpPr>
          <p:nvPr>
            <p:ph sz="quarter" idx="1"/>
          </p:nvPr>
        </p:nvSpPr>
        <p:spPr/>
        <p:txBody>
          <a:bodyPr/>
          <a:lstStyle/>
          <a:p>
            <a:r>
              <a:rPr lang="en-US"/>
              <a:t>Attack verification</a:t>
            </a:r>
          </a:p>
          <a:p>
            <a:r>
              <a:rPr lang="en-US"/>
              <a:t>System specific activity</a:t>
            </a:r>
          </a:p>
          <a:p>
            <a:r>
              <a:rPr lang="en-US"/>
              <a:t>Encrypted and switch environments</a:t>
            </a:r>
          </a:p>
          <a:p>
            <a:r>
              <a:rPr lang="en-US"/>
              <a:t>Monitoring key components</a:t>
            </a:r>
          </a:p>
          <a:p>
            <a:r>
              <a:rPr lang="en-US"/>
              <a:t>Near Real-Time detection and response.</a:t>
            </a:r>
          </a:p>
          <a:p>
            <a:r>
              <a:rPr lang="en-US"/>
              <a:t>No additional hardware</a:t>
            </a:r>
          </a:p>
        </p:txBody>
      </p:sp>
    </p:spTree>
    <p:extLst>
      <p:ext uri="{BB962C8B-B14F-4D97-AF65-F5344CB8AC3E}">
        <p14:creationId xmlns:p14="http://schemas.microsoft.com/office/powerpoint/2010/main" val="179243642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t>Stack based IDS</a:t>
            </a:r>
          </a:p>
        </p:txBody>
      </p:sp>
      <p:sp>
        <p:nvSpPr>
          <p:cNvPr id="12291" name="Rectangle 3"/>
          <p:cNvSpPr>
            <a:spLocks noGrp="1" noChangeArrowheads="1"/>
          </p:cNvSpPr>
          <p:nvPr>
            <p:ph sz="quarter" idx="1"/>
          </p:nvPr>
        </p:nvSpPr>
        <p:spPr/>
        <p:txBody>
          <a:bodyPr/>
          <a:lstStyle/>
          <a:p>
            <a:r>
              <a:rPr lang="en-US"/>
              <a:t>They are integrated closely with the TCP/IP stack, allowing packets to be watched as they traverse their way up the OSI layers.</a:t>
            </a:r>
          </a:p>
          <a:p>
            <a:r>
              <a:rPr lang="en-US"/>
              <a:t>This allows the IDS to pull the packets from the stack before the OS or the application have a chance to process the packets.</a:t>
            </a:r>
          </a:p>
        </p:txBody>
      </p:sp>
    </p:spTree>
    <p:extLst>
      <p:ext uri="{BB962C8B-B14F-4D97-AF65-F5344CB8AC3E}">
        <p14:creationId xmlns:p14="http://schemas.microsoft.com/office/powerpoint/2010/main" val="148102914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Network based IDS</a:t>
            </a:r>
          </a:p>
        </p:txBody>
      </p:sp>
      <p:sp>
        <p:nvSpPr>
          <p:cNvPr id="10243" name="Rectangle 3"/>
          <p:cNvSpPr>
            <a:spLocks noGrp="1" noChangeArrowheads="1"/>
          </p:cNvSpPr>
          <p:nvPr>
            <p:ph sz="quarter" idx="1"/>
          </p:nvPr>
        </p:nvSpPr>
        <p:spPr/>
        <p:txBody>
          <a:bodyPr/>
          <a:lstStyle/>
          <a:p>
            <a:r>
              <a:rPr lang="en-US"/>
              <a:t>This IDS looks for attack signatures in network traffic via a promiscuous interface.</a:t>
            </a:r>
          </a:p>
          <a:p>
            <a:r>
              <a:rPr lang="en-US"/>
              <a:t>A filter is usually applied to determine which traffic will be discarded or passed on to an attack recognition module. This helps to filter out known un-malicious traffic.</a:t>
            </a:r>
          </a:p>
        </p:txBody>
      </p:sp>
    </p:spTree>
    <p:extLst>
      <p:ext uri="{BB962C8B-B14F-4D97-AF65-F5344CB8AC3E}">
        <p14:creationId xmlns:p14="http://schemas.microsoft.com/office/powerpoint/2010/main" val="20605248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t>Strengths of Network based IDS</a:t>
            </a:r>
          </a:p>
        </p:txBody>
      </p:sp>
      <p:sp>
        <p:nvSpPr>
          <p:cNvPr id="13315" name="Rectangle 3"/>
          <p:cNvSpPr>
            <a:spLocks noGrp="1" noChangeArrowheads="1"/>
          </p:cNvSpPr>
          <p:nvPr>
            <p:ph sz="quarter" idx="1"/>
          </p:nvPr>
        </p:nvSpPr>
        <p:spPr/>
        <p:txBody>
          <a:bodyPr/>
          <a:lstStyle/>
          <a:p>
            <a:r>
              <a:rPr lang="en-US"/>
              <a:t>Cost of ownership reduced</a:t>
            </a:r>
          </a:p>
          <a:p>
            <a:r>
              <a:rPr lang="en-US"/>
              <a:t>Packet analysis</a:t>
            </a:r>
          </a:p>
          <a:p>
            <a:r>
              <a:rPr lang="en-US"/>
              <a:t>Evidence removal</a:t>
            </a:r>
          </a:p>
          <a:p>
            <a:r>
              <a:rPr lang="en-US"/>
              <a:t>Real time detection and response</a:t>
            </a:r>
          </a:p>
          <a:p>
            <a:r>
              <a:rPr lang="en-US"/>
              <a:t>Malicious intent detection</a:t>
            </a:r>
          </a:p>
          <a:p>
            <a:r>
              <a:rPr lang="en-US"/>
              <a:t>Complement and verification</a:t>
            </a:r>
          </a:p>
          <a:p>
            <a:r>
              <a:rPr lang="en-US"/>
              <a:t>Operating system independence</a:t>
            </a:r>
          </a:p>
        </p:txBody>
      </p:sp>
    </p:spTree>
    <p:extLst>
      <p:ext uri="{BB962C8B-B14F-4D97-AF65-F5344CB8AC3E}">
        <p14:creationId xmlns:p14="http://schemas.microsoft.com/office/powerpoint/2010/main" val="3541811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Autofit/>
          </a:bodyPr>
          <a:lstStyle/>
          <a:p>
            <a:r>
              <a:rPr lang="en-US" sz="2800" b="1" dirty="0" smtClean="0"/>
              <a:t>Information is needed to:</a:t>
            </a:r>
            <a:r>
              <a:rPr lang="en-US" sz="2800" b="1" dirty="0" smtClean="0">
                <a:effectLst/>
              </a:rPr>
              <a:t/>
            </a:r>
            <a:br>
              <a:rPr lang="en-US" sz="2800" b="1" dirty="0" smtClean="0">
                <a:effectLst/>
              </a:rPr>
            </a:br>
            <a:endParaRPr lang="en-US" sz="2800" dirty="0"/>
          </a:p>
        </p:txBody>
      </p:sp>
      <p:sp>
        <p:nvSpPr>
          <p:cNvPr id="3" name="Content Placeholder 2"/>
          <p:cNvSpPr>
            <a:spLocks noGrp="1"/>
          </p:cNvSpPr>
          <p:nvPr>
            <p:ph idx="1"/>
          </p:nvPr>
        </p:nvSpPr>
        <p:spPr>
          <a:xfrm>
            <a:off x="457200" y="914400"/>
            <a:ext cx="8229600" cy="5211763"/>
          </a:xfrm>
        </p:spPr>
        <p:txBody>
          <a:bodyPr>
            <a:normAutofit fontScale="70000" lnSpcReduction="20000"/>
          </a:bodyPr>
          <a:lstStyle/>
          <a:p>
            <a:pPr marL="0" indent="0">
              <a:buNone/>
            </a:pPr>
            <a:r>
              <a:rPr lang="en-US" dirty="0" smtClean="0">
                <a:effectLst/>
              </a:rPr>
              <a:t>  </a:t>
            </a:r>
          </a:p>
          <a:p>
            <a:pPr marL="0" indent="0">
              <a:buNone/>
            </a:pPr>
            <a:r>
              <a:rPr lang="en-US" dirty="0"/>
              <a:t>• To gain knowledge about the surroundings, and whatever is happening in the society and universe.</a:t>
            </a:r>
            <a:r>
              <a:rPr lang="en-US" dirty="0" smtClean="0">
                <a:effectLst/>
              </a:rPr>
              <a:t> </a:t>
            </a:r>
          </a:p>
          <a:p>
            <a:pPr marL="0" indent="0">
              <a:buNone/>
            </a:pPr>
            <a:r>
              <a:rPr lang="en-US" dirty="0" smtClean="0">
                <a:effectLst/>
              </a:rPr>
              <a:t>  </a:t>
            </a:r>
          </a:p>
          <a:p>
            <a:pPr marL="0" indent="0">
              <a:buNone/>
            </a:pPr>
            <a:r>
              <a:rPr lang="en-US" dirty="0"/>
              <a:t>• To keep the system up to date.</a:t>
            </a:r>
            <a:r>
              <a:rPr lang="en-US" dirty="0" smtClean="0">
                <a:effectLst/>
              </a:rPr>
              <a:t> </a:t>
            </a:r>
          </a:p>
          <a:p>
            <a:pPr marL="0" indent="0">
              <a:buNone/>
            </a:pPr>
            <a:r>
              <a:rPr lang="en-US" dirty="0" smtClean="0">
                <a:effectLst/>
              </a:rPr>
              <a:t>  </a:t>
            </a:r>
          </a:p>
          <a:p>
            <a:pPr marL="0" indent="0">
              <a:buNone/>
            </a:pPr>
            <a:r>
              <a:rPr lang="en-US" dirty="0"/>
              <a:t>• To know about the rules and regulations and bye laws of society, local government, provincial and central government, associations, clients etc. as ignorance is no bliss.</a:t>
            </a:r>
            <a:r>
              <a:rPr lang="en-US" dirty="0" smtClean="0">
                <a:effectLst/>
              </a:rPr>
              <a:t> </a:t>
            </a:r>
          </a:p>
          <a:p>
            <a:pPr marL="0" indent="0">
              <a:buNone/>
            </a:pPr>
            <a:r>
              <a:rPr lang="en-US" dirty="0" smtClean="0">
                <a:effectLst/>
              </a:rPr>
              <a:t>  </a:t>
            </a:r>
          </a:p>
          <a:p>
            <a:pPr marL="0" indent="0">
              <a:buNone/>
            </a:pPr>
            <a:r>
              <a:rPr lang="en-US" dirty="0"/>
              <a:t>• Based on above three, to arrive at a particular decision for planning current and prospective actions in process of forming, running and protecting a process or system</a:t>
            </a:r>
            <a:r>
              <a:rPr lang="en-US" dirty="0" smtClean="0">
                <a:effectLst/>
              </a:rPr>
              <a:t> </a:t>
            </a:r>
          </a:p>
          <a:p>
            <a:pPr marL="0" indent="0">
              <a:buNone/>
            </a:pPr>
            <a:endParaRPr lang="en-US" dirty="0"/>
          </a:p>
          <a:p>
            <a:pPr marL="0" indent="0">
              <a:buNone/>
            </a:pPr>
            <a:r>
              <a:rPr lang="en-US" dirty="0" smtClean="0">
                <a:effectLst/>
              </a:rPr>
              <a:t>Source: </a:t>
            </a:r>
            <a:r>
              <a:rPr lang="en-US" dirty="0" smtClean="0">
                <a:solidFill>
                  <a:schemeClr val="tx2">
                    <a:lumMod val="60000"/>
                    <a:lumOff val="40000"/>
                  </a:schemeClr>
                </a:solidFill>
                <a:effectLst/>
              </a:rPr>
              <a:t>http://ecomputernotes.com/fundamental/information-technology/what-do-you-mean-by-data-and-information</a:t>
            </a:r>
          </a:p>
          <a:p>
            <a:endParaRPr lang="en-US" dirty="0"/>
          </a:p>
        </p:txBody>
      </p:sp>
    </p:spTree>
    <p:extLst>
      <p:ext uri="{BB962C8B-B14F-4D97-AF65-F5344CB8AC3E}">
        <p14:creationId xmlns:p14="http://schemas.microsoft.com/office/powerpoint/2010/main" val="276867587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t>Commercial ID Systems</a:t>
            </a:r>
          </a:p>
        </p:txBody>
      </p:sp>
      <p:sp>
        <p:nvSpPr>
          <p:cNvPr id="15363" name="Rectangle 3"/>
          <p:cNvSpPr>
            <a:spLocks noGrp="1" noChangeArrowheads="1"/>
          </p:cNvSpPr>
          <p:nvPr>
            <p:ph sz="quarter" idx="1"/>
          </p:nvPr>
        </p:nvSpPr>
        <p:spPr/>
        <p:txBody>
          <a:bodyPr/>
          <a:lstStyle/>
          <a:p>
            <a:r>
              <a:rPr lang="en-US"/>
              <a:t>ISS – Real Secure from Internet Security Systems:</a:t>
            </a:r>
          </a:p>
          <a:p>
            <a:pPr lvl="1"/>
            <a:r>
              <a:rPr lang="en-US"/>
              <a:t>Real time IDS.</a:t>
            </a:r>
          </a:p>
          <a:p>
            <a:pPr lvl="1"/>
            <a:r>
              <a:rPr lang="en-US"/>
              <a:t>Contains both host and network based IDS.</a:t>
            </a:r>
          </a:p>
          <a:p>
            <a:r>
              <a:rPr lang="en-US"/>
              <a:t>Tripwire – File integrity assessment tool.</a:t>
            </a:r>
          </a:p>
          <a:p>
            <a:r>
              <a:rPr lang="en-US"/>
              <a:t>Bro and Snort – open source public-domain system.</a:t>
            </a:r>
          </a:p>
        </p:txBody>
      </p:sp>
    </p:spTree>
    <p:extLst>
      <p:ext uri="{BB962C8B-B14F-4D97-AF65-F5344CB8AC3E}">
        <p14:creationId xmlns:p14="http://schemas.microsoft.com/office/powerpoint/2010/main" val="34615821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t>Bro: Real time IDS</a:t>
            </a:r>
          </a:p>
        </p:txBody>
      </p:sp>
      <p:sp>
        <p:nvSpPr>
          <p:cNvPr id="17411" name="Rectangle 3"/>
          <p:cNvSpPr>
            <a:spLocks noGrp="1" noChangeArrowheads="1"/>
          </p:cNvSpPr>
          <p:nvPr>
            <p:ph sz="quarter" idx="1"/>
          </p:nvPr>
        </p:nvSpPr>
        <p:spPr/>
        <p:txBody>
          <a:bodyPr/>
          <a:lstStyle/>
          <a:p>
            <a:r>
              <a:rPr lang="en-US"/>
              <a:t>Network based IDS</a:t>
            </a:r>
          </a:p>
          <a:p>
            <a:r>
              <a:rPr lang="en-US"/>
              <a:t>Currently developed for six Internet applications: FTP, Finger, Portmapper, Ident, Telnet and Rlogin.</a:t>
            </a:r>
          </a:p>
          <a:p>
            <a:endParaRPr lang="en-US"/>
          </a:p>
        </p:txBody>
      </p:sp>
    </p:spTree>
    <p:extLst>
      <p:ext uri="{BB962C8B-B14F-4D97-AF65-F5344CB8AC3E}">
        <p14:creationId xmlns:p14="http://schemas.microsoft.com/office/powerpoint/2010/main" val="153020017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t>Design goals for Bro</a:t>
            </a:r>
          </a:p>
        </p:txBody>
      </p:sp>
      <p:sp>
        <p:nvSpPr>
          <p:cNvPr id="25603" name="Rectangle 3"/>
          <p:cNvSpPr>
            <a:spLocks noGrp="1" noChangeArrowheads="1"/>
          </p:cNvSpPr>
          <p:nvPr>
            <p:ph sz="quarter" idx="1"/>
          </p:nvPr>
        </p:nvSpPr>
        <p:spPr/>
        <p:txBody>
          <a:bodyPr/>
          <a:lstStyle/>
          <a:p>
            <a:r>
              <a:rPr lang="en-US"/>
              <a:t>High-speed, large volume monitoring</a:t>
            </a:r>
          </a:p>
          <a:p>
            <a:r>
              <a:rPr lang="en-US"/>
              <a:t>No packet filter drops</a:t>
            </a:r>
          </a:p>
          <a:p>
            <a:r>
              <a:rPr lang="en-US"/>
              <a:t>Real time notification</a:t>
            </a:r>
          </a:p>
          <a:p>
            <a:r>
              <a:rPr lang="en-US"/>
              <a:t>Mechanism separate from policy</a:t>
            </a:r>
          </a:p>
          <a:p>
            <a:r>
              <a:rPr lang="en-US"/>
              <a:t>Extensible</a:t>
            </a:r>
          </a:p>
          <a:p>
            <a:r>
              <a:rPr lang="en-US"/>
              <a:t>Monitor will be attacked</a:t>
            </a:r>
          </a:p>
        </p:txBody>
      </p:sp>
    </p:spTree>
    <p:extLst>
      <p:ext uri="{BB962C8B-B14F-4D97-AF65-F5344CB8AC3E}">
        <p14:creationId xmlns:p14="http://schemas.microsoft.com/office/powerpoint/2010/main" val="40338889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Structure of  the Bro System</a:t>
            </a:r>
          </a:p>
        </p:txBody>
      </p:sp>
      <p:sp>
        <p:nvSpPr>
          <p:cNvPr id="19459" name="Rectangle 3"/>
          <p:cNvSpPr>
            <a:spLocks noGrp="1" noChangeArrowheads="1"/>
          </p:cNvSpPr>
          <p:nvPr>
            <p:ph sz="quarter" idx="1"/>
          </p:nvPr>
        </p:nvSpPr>
        <p:spPr>
          <a:xfrm>
            <a:off x="304800" y="1676400"/>
            <a:ext cx="8458200" cy="5181600"/>
          </a:xfrm>
        </p:spPr>
        <p:txBody>
          <a:bodyPr/>
          <a:lstStyle/>
          <a:p>
            <a:pPr>
              <a:buFontTx/>
              <a:buNone/>
            </a:pPr>
            <a:r>
              <a:rPr lang="en-US"/>
              <a:t> </a:t>
            </a:r>
          </a:p>
        </p:txBody>
      </p:sp>
      <p:sp>
        <p:nvSpPr>
          <p:cNvPr id="19460" name="Rectangle 4"/>
          <p:cNvSpPr>
            <a:spLocks noChangeArrowheads="1"/>
          </p:cNvSpPr>
          <p:nvPr/>
        </p:nvSpPr>
        <p:spPr bwMode="auto">
          <a:xfrm>
            <a:off x="2057400" y="6019800"/>
            <a:ext cx="3733800" cy="609600"/>
          </a:xfrm>
          <a:prstGeom prst="rect">
            <a:avLst/>
          </a:prstGeom>
          <a:solidFill>
            <a:schemeClr val="accent1"/>
          </a:solidFill>
          <a:ln w="9525">
            <a:solidFill>
              <a:schemeClr val="tx1"/>
            </a:solidFill>
            <a:miter lim="800000"/>
            <a:headEnd/>
            <a:tailEnd/>
          </a:ln>
          <a:effectLst/>
        </p:spPr>
        <p:txBody>
          <a:bodyPr wrap="none" anchor="ctr"/>
          <a:lstStyle/>
          <a:p>
            <a:pPr algn="ctr"/>
            <a:r>
              <a:rPr lang="en-US"/>
              <a:t>Network</a:t>
            </a:r>
          </a:p>
        </p:txBody>
      </p:sp>
      <p:sp>
        <p:nvSpPr>
          <p:cNvPr id="19462" name="Rectangle 6"/>
          <p:cNvSpPr>
            <a:spLocks noChangeArrowheads="1"/>
          </p:cNvSpPr>
          <p:nvPr/>
        </p:nvSpPr>
        <p:spPr bwMode="auto">
          <a:xfrm>
            <a:off x="2057400" y="4800600"/>
            <a:ext cx="3733800" cy="609600"/>
          </a:xfrm>
          <a:prstGeom prst="rect">
            <a:avLst/>
          </a:prstGeom>
          <a:solidFill>
            <a:schemeClr val="accent1"/>
          </a:solidFill>
          <a:ln w="9525">
            <a:solidFill>
              <a:schemeClr val="tx1"/>
            </a:solidFill>
            <a:miter lim="800000"/>
            <a:headEnd/>
            <a:tailEnd/>
          </a:ln>
          <a:effectLst/>
        </p:spPr>
        <p:txBody>
          <a:bodyPr wrap="none" anchor="ctr"/>
          <a:lstStyle/>
          <a:p>
            <a:pPr algn="ctr"/>
            <a:r>
              <a:rPr lang="en-US"/>
              <a:t>libcap</a:t>
            </a:r>
          </a:p>
        </p:txBody>
      </p:sp>
      <p:sp>
        <p:nvSpPr>
          <p:cNvPr id="19463" name="Rectangle 7"/>
          <p:cNvSpPr>
            <a:spLocks noChangeArrowheads="1"/>
          </p:cNvSpPr>
          <p:nvPr/>
        </p:nvSpPr>
        <p:spPr bwMode="auto">
          <a:xfrm>
            <a:off x="2057400" y="3429000"/>
            <a:ext cx="3733800" cy="609600"/>
          </a:xfrm>
          <a:prstGeom prst="rect">
            <a:avLst/>
          </a:prstGeom>
          <a:solidFill>
            <a:schemeClr val="accent1"/>
          </a:solidFill>
          <a:ln w="9525">
            <a:solidFill>
              <a:schemeClr val="tx1"/>
            </a:solidFill>
            <a:miter lim="800000"/>
            <a:headEnd/>
            <a:tailEnd/>
          </a:ln>
          <a:effectLst/>
        </p:spPr>
        <p:txBody>
          <a:bodyPr wrap="none" anchor="ctr"/>
          <a:lstStyle/>
          <a:p>
            <a:pPr algn="ctr"/>
            <a:r>
              <a:rPr lang="en-US"/>
              <a:t>Event engine</a:t>
            </a:r>
          </a:p>
        </p:txBody>
      </p:sp>
      <p:sp>
        <p:nvSpPr>
          <p:cNvPr id="19464" name="Rectangle 8"/>
          <p:cNvSpPr>
            <a:spLocks noChangeArrowheads="1"/>
          </p:cNvSpPr>
          <p:nvPr/>
        </p:nvSpPr>
        <p:spPr bwMode="auto">
          <a:xfrm>
            <a:off x="2057400" y="2209800"/>
            <a:ext cx="3733800" cy="609600"/>
          </a:xfrm>
          <a:prstGeom prst="rect">
            <a:avLst/>
          </a:prstGeom>
          <a:solidFill>
            <a:schemeClr val="accent1"/>
          </a:solidFill>
          <a:ln w="9525">
            <a:solidFill>
              <a:schemeClr val="tx1"/>
            </a:solidFill>
            <a:miter lim="800000"/>
            <a:headEnd/>
            <a:tailEnd/>
          </a:ln>
          <a:effectLst/>
        </p:spPr>
        <p:txBody>
          <a:bodyPr wrap="none" anchor="ctr"/>
          <a:lstStyle/>
          <a:p>
            <a:pPr algn="ctr"/>
            <a:r>
              <a:rPr lang="en-US"/>
              <a:t>Policy Script Interpreter</a:t>
            </a:r>
          </a:p>
        </p:txBody>
      </p:sp>
      <p:sp>
        <p:nvSpPr>
          <p:cNvPr id="19465" name="Line 9"/>
          <p:cNvSpPr>
            <a:spLocks noChangeShapeType="1"/>
          </p:cNvSpPr>
          <p:nvPr/>
        </p:nvSpPr>
        <p:spPr bwMode="auto">
          <a:xfrm flipV="1">
            <a:off x="3810000" y="5410200"/>
            <a:ext cx="0" cy="609600"/>
          </a:xfrm>
          <a:prstGeom prst="line">
            <a:avLst/>
          </a:prstGeom>
          <a:noFill/>
          <a:ln w="9525">
            <a:solidFill>
              <a:schemeClr val="tx1"/>
            </a:solidFill>
            <a:round/>
            <a:headEnd/>
            <a:tailEnd type="triangle" w="med" len="med"/>
          </a:ln>
          <a:effectLst/>
        </p:spPr>
        <p:txBody>
          <a:bodyPr/>
          <a:lstStyle/>
          <a:p>
            <a:endParaRPr lang="en-US"/>
          </a:p>
        </p:txBody>
      </p:sp>
      <p:sp>
        <p:nvSpPr>
          <p:cNvPr id="19466" name="Line 10"/>
          <p:cNvSpPr>
            <a:spLocks noChangeShapeType="1"/>
          </p:cNvSpPr>
          <p:nvPr/>
        </p:nvSpPr>
        <p:spPr bwMode="auto">
          <a:xfrm flipV="1">
            <a:off x="4876800" y="4114800"/>
            <a:ext cx="0" cy="609600"/>
          </a:xfrm>
          <a:prstGeom prst="line">
            <a:avLst/>
          </a:prstGeom>
          <a:noFill/>
          <a:ln w="9525">
            <a:solidFill>
              <a:schemeClr val="tx1"/>
            </a:solidFill>
            <a:round/>
            <a:headEnd/>
            <a:tailEnd type="triangle" w="med" len="med"/>
          </a:ln>
          <a:effectLst/>
        </p:spPr>
        <p:txBody>
          <a:bodyPr/>
          <a:lstStyle/>
          <a:p>
            <a:endParaRPr lang="en-US"/>
          </a:p>
        </p:txBody>
      </p:sp>
      <p:sp>
        <p:nvSpPr>
          <p:cNvPr id="19467" name="Line 11"/>
          <p:cNvSpPr>
            <a:spLocks noChangeShapeType="1"/>
          </p:cNvSpPr>
          <p:nvPr/>
        </p:nvSpPr>
        <p:spPr bwMode="auto">
          <a:xfrm flipV="1">
            <a:off x="4876800" y="2819400"/>
            <a:ext cx="0" cy="609600"/>
          </a:xfrm>
          <a:prstGeom prst="line">
            <a:avLst/>
          </a:prstGeom>
          <a:noFill/>
          <a:ln w="9525">
            <a:solidFill>
              <a:schemeClr val="tx1"/>
            </a:solidFill>
            <a:round/>
            <a:headEnd/>
            <a:tailEnd type="triangle" w="med" len="med"/>
          </a:ln>
          <a:effectLst/>
        </p:spPr>
        <p:txBody>
          <a:bodyPr/>
          <a:lstStyle/>
          <a:p>
            <a:endParaRPr lang="en-US"/>
          </a:p>
        </p:txBody>
      </p:sp>
      <p:sp>
        <p:nvSpPr>
          <p:cNvPr id="19468" name="Line 12"/>
          <p:cNvSpPr>
            <a:spLocks noChangeShapeType="1"/>
          </p:cNvSpPr>
          <p:nvPr/>
        </p:nvSpPr>
        <p:spPr bwMode="auto">
          <a:xfrm flipV="1">
            <a:off x="4876800" y="1676400"/>
            <a:ext cx="0" cy="609600"/>
          </a:xfrm>
          <a:prstGeom prst="line">
            <a:avLst/>
          </a:prstGeom>
          <a:noFill/>
          <a:ln w="9525">
            <a:solidFill>
              <a:schemeClr val="tx1"/>
            </a:solidFill>
            <a:round/>
            <a:headEnd/>
            <a:tailEnd type="triangle" w="med" len="med"/>
          </a:ln>
          <a:effectLst/>
        </p:spPr>
        <p:txBody>
          <a:bodyPr/>
          <a:lstStyle/>
          <a:p>
            <a:endParaRPr lang="en-US"/>
          </a:p>
        </p:txBody>
      </p:sp>
      <p:sp>
        <p:nvSpPr>
          <p:cNvPr id="19470" name="Line 14"/>
          <p:cNvSpPr>
            <a:spLocks noChangeShapeType="1"/>
          </p:cNvSpPr>
          <p:nvPr/>
        </p:nvSpPr>
        <p:spPr bwMode="auto">
          <a:xfrm>
            <a:off x="2590800" y="4038600"/>
            <a:ext cx="0" cy="762000"/>
          </a:xfrm>
          <a:prstGeom prst="line">
            <a:avLst/>
          </a:prstGeom>
          <a:noFill/>
          <a:ln w="9525">
            <a:solidFill>
              <a:schemeClr val="tx1"/>
            </a:solidFill>
            <a:round/>
            <a:headEnd/>
            <a:tailEnd type="triangle" w="med" len="med"/>
          </a:ln>
          <a:effectLst/>
        </p:spPr>
        <p:txBody>
          <a:bodyPr/>
          <a:lstStyle/>
          <a:p>
            <a:endParaRPr lang="en-US"/>
          </a:p>
        </p:txBody>
      </p:sp>
      <p:sp>
        <p:nvSpPr>
          <p:cNvPr id="19471" name="Line 15"/>
          <p:cNvSpPr>
            <a:spLocks noChangeShapeType="1"/>
          </p:cNvSpPr>
          <p:nvPr/>
        </p:nvSpPr>
        <p:spPr bwMode="auto">
          <a:xfrm>
            <a:off x="2590800" y="1600200"/>
            <a:ext cx="0" cy="609600"/>
          </a:xfrm>
          <a:prstGeom prst="line">
            <a:avLst/>
          </a:prstGeom>
          <a:noFill/>
          <a:ln w="9525">
            <a:solidFill>
              <a:schemeClr val="tx1"/>
            </a:solidFill>
            <a:round/>
            <a:headEnd/>
            <a:tailEnd type="triangle" w="med" len="med"/>
          </a:ln>
          <a:effectLst/>
        </p:spPr>
        <p:txBody>
          <a:bodyPr/>
          <a:lstStyle/>
          <a:p>
            <a:endParaRPr lang="en-US"/>
          </a:p>
        </p:txBody>
      </p:sp>
      <p:sp>
        <p:nvSpPr>
          <p:cNvPr id="19472" name="Line 16"/>
          <p:cNvSpPr>
            <a:spLocks noChangeShapeType="1"/>
          </p:cNvSpPr>
          <p:nvPr/>
        </p:nvSpPr>
        <p:spPr bwMode="auto">
          <a:xfrm>
            <a:off x="2590800" y="2895600"/>
            <a:ext cx="0" cy="609600"/>
          </a:xfrm>
          <a:prstGeom prst="line">
            <a:avLst/>
          </a:prstGeom>
          <a:noFill/>
          <a:ln w="9525">
            <a:solidFill>
              <a:schemeClr val="tx1"/>
            </a:solidFill>
            <a:round/>
            <a:headEnd/>
            <a:tailEnd type="triangle" w="med" len="med"/>
          </a:ln>
          <a:effectLst/>
        </p:spPr>
        <p:txBody>
          <a:bodyPr/>
          <a:lstStyle/>
          <a:p>
            <a:endParaRPr lang="en-US"/>
          </a:p>
        </p:txBody>
      </p:sp>
      <p:sp>
        <p:nvSpPr>
          <p:cNvPr id="19474" name="Text Box 18"/>
          <p:cNvSpPr txBox="1">
            <a:spLocks noChangeArrowheads="1"/>
          </p:cNvSpPr>
          <p:nvPr/>
        </p:nvSpPr>
        <p:spPr bwMode="auto">
          <a:xfrm>
            <a:off x="4022725" y="5486400"/>
            <a:ext cx="1997075" cy="457200"/>
          </a:xfrm>
          <a:prstGeom prst="rect">
            <a:avLst/>
          </a:prstGeom>
          <a:noFill/>
          <a:ln w="9525">
            <a:noFill/>
            <a:miter lim="800000"/>
            <a:headEnd/>
            <a:tailEnd/>
          </a:ln>
          <a:effectLst/>
        </p:spPr>
        <p:txBody>
          <a:bodyPr>
            <a:spAutoFit/>
          </a:bodyPr>
          <a:lstStyle/>
          <a:p>
            <a:endParaRPr lang="en-US"/>
          </a:p>
        </p:txBody>
      </p:sp>
      <p:sp>
        <p:nvSpPr>
          <p:cNvPr id="19475" name="Text Box 19"/>
          <p:cNvSpPr txBox="1">
            <a:spLocks noChangeArrowheads="1"/>
          </p:cNvSpPr>
          <p:nvPr/>
        </p:nvSpPr>
        <p:spPr bwMode="auto">
          <a:xfrm>
            <a:off x="4038600" y="5562600"/>
            <a:ext cx="1600200" cy="366713"/>
          </a:xfrm>
          <a:prstGeom prst="rect">
            <a:avLst/>
          </a:prstGeom>
          <a:noFill/>
          <a:ln w="9525">
            <a:noFill/>
            <a:miter lim="800000"/>
            <a:headEnd/>
            <a:tailEnd/>
          </a:ln>
          <a:effectLst/>
        </p:spPr>
        <p:txBody>
          <a:bodyPr>
            <a:spAutoFit/>
          </a:bodyPr>
          <a:lstStyle/>
          <a:p>
            <a:pPr>
              <a:spcBef>
                <a:spcPct val="50000"/>
              </a:spcBef>
            </a:pPr>
            <a:r>
              <a:rPr lang="en-US" sz="1800"/>
              <a:t>Packet Stream</a:t>
            </a:r>
          </a:p>
        </p:txBody>
      </p:sp>
      <p:sp>
        <p:nvSpPr>
          <p:cNvPr id="19477" name="Text Box 21"/>
          <p:cNvSpPr txBox="1">
            <a:spLocks noChangeArrowheads="1"/>
          </p:cNvSpPr>
          <p:nvPr/>
        </p:nvSpPr>
        <p:spPr bwMode="auto">
          <a:xfrm>
            <a:off x="5105400" y="4343400"/>
            <a:ext cx="2362200" cy="366713"/>
          </a:xfrm>
          <a:prstGeom prst="rect">
            <a:avLst/>
          </a:prstGeom>
          <a:noFill/>
          <a:ln w="9525">
            <a:noFill/>
            <a:miter lim="800000"/>
            <a:headEnd/>
            <a:tailEnd/>
          </a:ln>
          <a:effectLst/>
        </p:spPr>
        <p:txBody>
          <a:bodyPr>
            <a:spAutoFit/>
          </a:bodyPr>
          <a:lstStyle/>
          <a:p>
            <a:pPr>
              <a:spcBef>
                <a:spcPct val="50000"/>
              </a:spcBef>
            </a:pPr>
            <a:r>
              <a:rPr lang="en-US" sz="1800"/>
              <a:t>Filtered Packet Stream</a:t>
            </a:r>
          </a:p>
        </p:txBody>
      </p:sp>
      <p:sp>
        <p:nvSpPr>
          <p:cNvPr id="19478" name="Text Box 22"/>
          <p:cNvSpPr txBox="1">
            <a:spLocks noChangeArrowheads="1"/>
          </p:cNvSpPr>
          <p:nvPr/>
        </p:nvSpPr>
        <p:spPr bwMode="auto">
          <a:xfrm>
            <a:off x="5105400" y="3048000"/>
            <a:ext cx="1828800" cy="396875"/>
          </a:xfrm>
          <a:prstGeom prst="rect">
            <a:avLst/>
          </a:prstGeom>
          <a:noFill/>
          <a:ln w="9525">
            <a:noFill/>
            <a:miter lim="800000"/>
            <a:headEnd/>
            <a:tailEnd/>
          </a:ln>
          <a:effectLst/>
        </p:spPr>
        <p:txBody>
          <a:bodyPr>
            <a:spAutoFit/>
          </a:bodyPr>
          <a:lstStyle/>
          <a:p>
            <a:pPr>
              <a:spcBef>
                <a:spcPct val="50000"/>
              </a:spcBef>
            </a:pPr>
            <a:r>
              <a:rPr lang="en-US" sz="2000"/>
              <a:t>Event Stream</a:t>
            </a:r>
          </a:p>
        </p:txBody>
      </p:sp>
      <p:sp>
        <p:nvSpPr>
          <p:cNvPr id="19479" name="Text Box 23"/>
          <p:cNvSpPr txBox="1">
            <a:spLocks noChangeArrowheads="1"/>
          </p:cNvSpPr>
          <p:nvPr/>
        </p:nvSpPr>
        <p:spPr bwMode="auto">
          <a:xfrm>
            <a:off x="6172200" y="2286000"/>
            <a:ext cx="2743200" cy="396875"/>
          </a:xfrm>
          <a:prstGeom prst="rect">
            <a:avLst/>
          </a:prstGeom>
          <a:noFill/>
          <a:ln w="9525">
            <a:noFill/>
            <a:miter lim="800000"/>
            <a:headEnd/>
            <a:tailEnd/>
          </a:ln>
          <a:effectLst/>
        </p:spPr>
        <p:txBody>
          <a:bodyPr>
            <a:spAutoFit/>
          </a:bodyPr>
          <a:lstStyle/>
          <a:p>
            <a:pPr>
              <a:spcBef>
                <a:spcPct val="50000"/>
              </a:spcBef>
            </a:pPr>
            <a:r>
              <a:rPr lang="en-US" sz="2000"/>
              <a:t>Real time notification</a:t>
            </a:r>
          </a:p>
        </p:txBody>
      </p:sp>
      <p:sp>
        <p:nvSpPr>
          <p:cNvPr id="19480" name="Text Box 24"/>
          <p:cNvSpPr txBox="1">
            <a:spLocks noChangeArrowheads="1"/>
          </p:cNvSpPr>
          <p:nvPr/>
        </p:nvSpPr>
        <p:spPr bwMode="auto">
          <a:xfrm>
            <a:off x="457200" y="2514600"/>
            <a:ext cx="1600200" cy="366713"/>
          </a:xfrm>
          <a:prstGeom prst="rect">
            <a:avLst/>
          </a:prstGeom>
          <a:noFill/>
          <a:ln w="9525">
            <a:noFill/>
            <a:miter lim="800000"/>
            <a:headEnd/>
            <a:tailEnd/>
          </a:ln>
          <a:effectLst/>
        </p:spPr>
        <p:txBody>
          <a:bodyPr>
            <a:spAutoFit/>
          </a:bodyPr>
          <a:lstStyle/>
          <a:p>
            <a:pPr>
              <a:spcBef>
                <a:spcPct val="50000"/>
              </a:spcBef>
            </a:pPr>
            <a:r>
              <a:rPr lang="en-US" sz="1800"/>
              <a:t>Policy script</a:t>
            </a:r>
          </a:p>
        </p:txBody>
      </p:sp>
      <p:sp>
        <p:nvSpPr>
          <p:cNvPr id="19483" name="Text Box 27"/>
          <p:cNvSpPr txBox="1">
            <a:spLocks noChangeArrowheads="1"/>
          </p:cNvSpPr>
          <p:nvPr/>
        </p:nvSpPr>
        <p:spPr bwMode="auto">
          <a:xfrm>
            <a:off x="609600" y="3048000"/>
            <a:ext cx="1752600" cy="366713"/>
          </a:xfrm>
          <a:prstGeom prst="rect">
            <a:avLst/>
          </a:prstGeom>
          <a:noFill/>
          <a:ln w="9525">
            <a:noFill/>
            <a:miter lim="800000"/>
            <a:headEnd/>
            <a:tailEnd/>
          </a:ln>
          <a:effectLst/>
        </p:spPr>
        <p:txBody>
          <a:bodyPr>
            <a:spAutoFit/>
          </a:bodyPr>
          <a:lstStyle/>
          <a:p>
            <a:pPr>
              <a:spcBef>
                <a:spcPct val="50000"/>
              </a:spcBef>
            </a:pPr>
            <a:r>
              <a:rPr lang="en-US" sz="1800"/>
              <a:t>Event Control</a:t>
            </a:r>
          </a:p>
        </p:txBody>
      </p:sp>
      <p:sp>
        <p:nvSpPr>
          <p:cNvPr id="19486" name="Text Box 30"/>
          <p:cNvSpPr txBox="1">
            <a:spLocks noChangeArrowheads="1"/>
          </p:cNvSpPr>
          <p:nvPr/>
        </p:nvSpPr>
        <p:spPr bwMode="auto">
          <a:xfrm>
            <a:off x="533400" y="4191000"/>
            <a:ext cx="1905000" cy="396875"/>
          </a:xfrm>
          <a:prstGeom prst="rect">
            <a:avLst/>
          </a:prstGeom>
          <a:noFill/>
          <a:ln w="9525">
            <a:noFill/>
            <a:miter lim="800000"/>
            <a:headEnd/>
            <a:tailEnd/>
          </a:ln>
          <a:effectLst/>
        </p:spPr>
        <p:txBody>
          <a:bodyPr>
            <a:spAutoFit/>
          </a:bodyPr>
          <a:lstStyle/>
          <a:p>
            <a:pPr>
              <a:spcBef>
                <a:spcPct val="50000"/>
              </a:spcBef>
            </a:pPr>
            <a:r>
              <a:rPr lang="en-US" sz="2000"/>
              <a:t>Tcpdump filter</a:t>
            </a:r>
          </a:p>
        </p:txBody>
      </p:sp>
    </p:spTree>
    <p:extLst>
      <p:ext uri="{BB962C8B-B14F-4D97-AF65-F5344CB8AC3E}">
        <p14:creationId xmlns:p14="http://schemas.microsoft.com/office/powerpoint/2010/main" val="16746132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Bro - libcap</a:t>
            </a:r>
          </a:p>
        </p:txBody>
      </p:sp>
      <p:sp>
        <p:nvSpPr>
          <p:cNvPr id="21507" name="Rectangle 3"/>
          <p:cNvSpPr>
            <a:spLocks noGrp="1" noChangeArrowheads="1"/>
          </p:cNvSpPr>
          <p:nvPr>
            <p:ph sz="quarter" idx="1"/>
          </p:nvPr>
        </p:nvSpPr>
        <p:spPr/>
        <p:txBody>
          <a:bodyPr>
            <a:normAutofit/>
          </a:bodyPr>
          <a:lstStyle/>
          <a:p>
            <a:pPr>
              <a:lnSpc>
                <a:spcPct val="90000"/>
              </a:lnSpc>
            </a:pPr>
            <a:r>
              <a:rPr lang="en-US" sz="2800"/>
              <a:t>It’s the packet capture library used by tcpdump.</a:t>
            </a:r>
          </a:p>
          <a:p>
            <a:pPr>
              <a:lnSpc>
                <a:spcPct val="90000"/>
              </a:lnSpc>
            </a:pPr>
            <a:r>
              <a:rPr lang="en-US" sz="2800"/>
              <a:t>Isolates Bro from details of the network link technology.</a:t>
            </a:r>
          </a:p>
          <a:p>
            <a:pPr>
              <a:lnSpc>
                <a:spcPct val="90000"/>
              </a:lnSpc>
            </a:pPr>
            <a:r>
              <a:rPr lang="en-US" sz="2800"/>
              <a:t>Filters the incoming packet stream from the network to extract the required packets.</a:t>
            </a:r>
          </a:p>
          <a:p>
            <a:pPr>
              <a:lnSpc>
                <a:spcPct val="90000"/>
              </a:lnSpc>
            </a:pPr>
            <a:r>
              <a:rPr lang="en-US" sz="2800"/>
              <a:t>E.g port finger, port ftp, tcp port 113 (Ident), port telnet, port login, port 111 (Portmapper).</a:t>
            </a:r>
          </a:p>
          <a:p>
            <a:pPr>
              <a:lnSpc>
                <a:spcPct val="90000"/>
              </a:lnSpc>
            </a:pPr>
            <a:r>
              <a:rPr lang="en-US" sz="2800"/>
              <a:t>Can also capture packets with the SYN, FIN, or RST Control bits set.</a:t>
            </a:r>
          </a:p>
          <a:p>
            <a:pPr>
              <a:lnSpc>
                <a:spcPct val="90000"/>
              </a:lnSpc>
            </a:pPr>
            <a:endParaRPr lang="en-US" sz="2800"/>
          </a:p>
        </p:txBody>
      </p:sp>
    </p:spTree>
    <p:extLst>
      <p:ext uri="{BB962C8B-B14F-4D97-AF65-F5344CB8AC3E}">
        <p14:creationId xmlns:p14="http://schemas.microsoft.com/office/powerpoint/2010/main" val="2453470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t>Bro – Event Engine</a:t>
            </a:r>
          </a:p>
        </p:txBody>
      </p:sp>
      <p:sp>
        <p:nvSpPr>
          <p:cNvPr id="22531" name="Rectangle 3"/>
          <p:cNvSpPr>
            <a:spLocks noGrp="1" noChangeArrowheads="1"/>
          </p:cNvSpPr>
          <p:nvPr>
            <p:ph sz="quarter" idx="1"/>
          </p:nvPr>
        </p:nvSpPr>
        <p:spPr/>
        <p:txBody>
          <a:bodyPr/>
          <a:lstStyle/>
          <a:p>
            <a:pPr>
              <a:lnSpc>
                <a:spcPct val="90000"/>
              </a:lnSpc>
            </a:pPr>
            <a:r>
              <a:rPr lang="en-US" sz="2800"/>
              <a:t>The filtered packet stream from the libcap is handed over to the Event Engine.</a:t>
            </a:r>
          </a:p>
          <a:p>
            <a:pPr>
              <a:lnSpc>
                <a:spcPct val="90000"/>
              </a:lnSpc>
            </a:pPr>
            <a:r>
              <a:rPr lang="en-US" sz="2800"/>
              <a:t>Performs several integrity checks to assure that the packet headers are well formed.</a:t>
            </a:r>
          </a:p>
          <a:p>
            <a:pPr>
              <a:lnSpc>
                <a:spcPct val="90000"/>
              </a:lnSpc>
            </a:pPr>
            <a:r>
              <a:rPr lang="en-US" sz="2800"/>
              <a:t>It looks up the connection state associated with the tuple of the two IP addresses and the two TCP or UDP port numbers.</a:t>
            </a:r>
          </a:p>
          <a:p>
            <a:pPr>
              <a:lnSpc>
                <a:spcPct val="90000"/>
              </a:lnSpc>
            </a:pPr>
            <a:r>
              <a:rPr lang="en-US" sz="2800"/>
              <a:t>It then dispatches the packet to a handler for the corresponding connection.</a:t>
            </a:r>
          </a:p>
        </p:txBody>
      </p:sp>
    </p:spTree>
    <p:extLst>
      <p:ext uri="{BB962C8B-B14F-4D97-AF65-F5344CB8AC3E}">
        <p14:creationId xmlns:p14="http://schemas.microsoft.com/office/powerpoint/2010/main" val="348650635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t>Bro – TCP Handler</a:t>
            </a:r>
          </a:p>
        </p:txBody>
      </p:sp>
      <p:sp>
        <p:nvSpPr>
          <p:cNvPr id="23555" name="Rectangle 3"/>
          <p:cNvSpPr>
            <a:spLocks noGrp="1" noChangeArrowheads="1"/>
          </p:cNvSpPr>
          <p:nvPr>
            <p:ph sz="quarter" idx="1"/>
          </p:nvPr>
        </p:nvSpPr>
        <p:spPr/>
        <p:txBody>
          <a:bodyPr/>
          <a:lstStyle/>
          <a:p>
            <a:r>
              <a:rPr lang="en-US" sz="2800"/>
              <a:t>For each TCP packet, the connection handler verifies that the entire TCP Header is present and validates the TCP checksum.</a:t>
            </a:r>
          </a:p>
          <a:p>
            <a:r>
              <a:rPr lang="en-US" sz="2800"/>
              <a:t>If successful, it then tests whether the TCP header includes any of the SYN/FIN/RST control flags and adjusts the connection’s state accordingly.</a:t>
            </a:r>
          </a:p>
          <a:p>
            <a:r>
              <a:rPr lang="en-US" sz="2800"/>
              <a:t>Different changes in the connection’s state generate different events.</a:t>
            </a:r>
          </a:p>
        </p:txBody>
      </p:sp>
    </p:spTree>
    <p:extLst>
      <p:ext uri="{BB962C8B-B14F-4D97-AF65-F5344CB8AC3E}">
        <p14:creationId xmlns:p14="http://schemas.microsoft.com/office/powerpoint/2010/main" val="39257900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t>Policy Script Interpreter</a:t>
            </a:r>
          </a:p>
        </p:txBody>
      </p:sp>
      <p:sp>
        <p:nvSpPr>
          <p:cNvPr id="24579" name="Rectangle 3"/>
          <p:cNvSpPr>
            <a:spLocks noGrp="1" noChangeArrowheads="1"/>
          </p:cNvSpPr>
          <p:nvPr>
            <p:ph sz="quarter" idx="1"/>
          </p:nvPr>
        </p:nvSpPr>
        <p:spPr/>
        <p:txBody>
          <a:bodyPr/>
          <a:lstStyle/>
          <a:p>
            <a:pPr>
              <a:lnSpc>
                <a:spcPct val="90000"/>
              </a:lnSpc>
            </a:pPr>
            <a:r>
              <a:rPr lang="en-US" sz="2800"/>
              <a:t>The policy script interpreter receives the events generated by the Event Engine.</a:t>
            </a:r>
          </a:p>
          <a:p>
            <a:pPr>
              <a:lnSpc>
                <a:spcPct val="90000"/>
              </a:lnSpc>
            </a:pPr>
            <a:r>
              <a:rPr lang="en-US" sz="2800"/>
              <a:t>It then executes scripts written in the Bro language which generates events like logging real-time notifications, recording data to disk or modifying internal state.</a:t>
            </a:r>
          </a:p>
          <a:p>
            <a:pPr>
              <a:lnSpc>
                <a:spcPct val="90000"/>
              </a:lnSpc>
            </a:pPr>
            <a:r>
              <a:rPr lang="en-US" sz="2800"/>
              <a:t>Adding new functionality to Bro consists of adding a new protocol analyzer to the event engine and then writing new events handlers in the interpreter.</a:t>
            </a:r>
          </a:p>
        </p:txBody>
      </p:sp>
    </p:spTree>
    <p:extLst>
      <p:ext uri="{BB962C8B-B14F-4D97-AF65-F5344CB8AC3E}">
        <p14:creationId xmlns:p14="http://schemas.microsoft.com/office/powerpoint/2010/main" val="371077939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r>
              <a:rPr lang="en-US" sz="3600"/>
              <a:t>Application Specific Processing - Finger</a:t>
            </a:r>
          </a:p>
        </p:txBody>
      </p:sp>
      <p:sp>
        <p:nvSpPr>
          <p:cNvPr id="27653" name="Line 5"/>
          <p:cNvSpPr>
            <a:spLocks noChangeShapeType="1"/>
          </p:cNvSpPr>
          <p:nvPr/>
        </p:nvSpPr>
        <p:spPr bwMode="auto">
          <a:xfrm flipV="1">
            <a:off x="5638800" y="5334000"/>
            <a:ext cx="0" cy="1295400"/>
          </a:xfrm>
          <a:prstGeom prst="line">
            <a:avLst/>
          </a:prstGeom>
          <a:noFill/>
          <a:ln w="9525">
            <a:solidFill>
              <a:schemeClr val="tx1"/>
            </a:solidFill>
            <a:round/>
            <a:headEnd/>
            <a:tailEnd type="triangle" w="med" len="med"/>
          </a:ln>
          <a:effectLst/>
        </p:spPr>
        <p:txBody>
          <a:bodyPr/>
          <a:lstStyle/>
          <a:p>
            <a:endParaRPr lang="en-US"/>
          </a:p>
        </p:txBody>
      </p:sp>
      <p:sp>
        <p:nvSpPr>
          <p:cNvPr id="27654" name="Text Box 6"/>
          <p:cNvSpPr txBox="1">
            <a:spLocks noChangeArrowheads="1"/>
          </p:cNvSpPr>
          <p:nvPr/>
        </p:nvSpPr>
        <p:spPr bwMode="auto">
          <a:xfrm>
            <a:off x="5867400" y="5638800"/>
            <a:ext cx="2590800" cy="457200"/>
          </a:xfrm>
          <a:prstGeom prst="rect">
            <a:avLst/>
          </a:prstGeom>
          <a:noFill/>
          <a:ln w="9525">
            <a:noFill/>
            <a:miter lim="800000"/>
            <a:headEnd/>
            <a:tailEnd/>
          </a:ln>
          <a:effectLst/>
        </p:spPr>
        <p:txBody>
          <a:bodyPr>
            <a:spAutoFit/>
          </a:bodyPr>
          <a:lstStyle/>
          <a:p>
            <a:pPr>
              <a:spcBef>
                <a:spcPct val="50000"/>
              </a:spcBef>
            </a:pPr>
            <a:r>
              <a:rPr lang="en-US"/>
              <a:t>Finger request</a:t>
            </a:r>
          </a:p>
        </p:txBody>
      </p:sp>
      <p:sp>
        <p:nvSpPr>
          <p:cNvPr id="27655" name="Rectangle 7"/>
          <p:cNvSpPr>
            <a:spLocks noChangeArrowheads="1"/>
          </p:cNvSpPr>
          <p:nvPr/>
        </p:nvSpPr>
        <p:spPr bwMode="auto">
          <a:xfrm>
            <a:off x="4800600" y="4876800"/>
            <a:ext cx="1828800" cy="457200"/>
          </a:xfrm>
          <a:prstGeom prst="rect">
            <a:avLst/>
          </a:prstGeom>
          <a:solidFill>
            <a:schemeClr val="accent1"/>
          </a:solidFill>
          <a:ln w="9525">
            <a:solidFill>
              <a:schemeClr val="tx1"/>
            </a:solidFill>
            <a:miter lim="800000"/>
            <a:headEnd/>
            <a:tailEnd/>
          </a:ln>
          <a:effectLst/>
        </p:spPr>
        <p:txBody>
          <a:bodyPr wrap="none" anchor="ctr"/>
          <a:lstStyle/>
          <a:p>
            <a:pPr algn="ctr"/>
            <a:r>
              <a:rPr lang="en-US"/>
              <a:t>Event Engine</a:t>
            </a:r>
          </a:p>
        </p:txBody>
      </p:sp>
      <p:sp>
        <p:nvSpPr>
          <p:cNvPr id="27656" name="Line 8"/>
          <p:cNvSpPr>
            <a:spLocks noChangeShapeType="1"/>
          </p:cNvSpPr>
          <p:nvPr/>
        </p:nvSpPr>
        <p:spPr bwMode="auto">
          <a:xfrm flipV="1">
            <a:off x="5638800" y="3733800"/>
            <a:ext cx="0" cy="1143000"/>
          </a:xfrm>
          <a:prstGeom prst="line">
            <a:avLst/>
          </a:prstGeom>
          <a:noFill/>
          <a:ln w="9525">
            <a:solidFill>
              <a:schemeClr val="tx1"/>
            </a:solidFill>
            <a:round/>
            <a:headEnd/>
            <a:tailEnd type="triangle" w="med" len="med"/>
          </a:ln>
          <a:effectLst/>
        </p:spPr>
        <p:txBody>
          <a:bodyPr/>
          <a:lstStyle/>
          <a:p>
            <a:endParaRPr lang="en-US"/>
          </a:p>
        </p:txBody>
      </p:sp>
      <p:sp>
        <p:nvSpPr>
          <p:cNvPr id="27657" name="Text Box 9"/>
          <p:cNvSpPr txBox="1">
            <a:spLocks noChangeArrowheads="1"/>
          </p:cNvSpPr>
          <p:nvPr/>
        </p:nvSpPr>
        <p:spPr bwMode="auto">
          <a:xfrm>
            <a:off x="5943600" y="3962400"/>
            <a:ext cx="3200400" cy="701675"/>
          </a:xfrm>
          <a:prstGeom prst="rect">
            <a:avLst/>
          </a:prstGeom>
          <a:noFill/>
          <a:ln w="9525">
            <a:noFill/>
            <a:miter lim="800000"/>
            <a:headEnd/>
            <a:tailEnd/>
          </a:ln>
          <a:effectLst/>
        </p:spPr>
        <p:txBody>
          <a:bodyPr>
            <a:spAutoFit/>
          </a:bodyPr>
          <a:lstStyle/>
          <a:p>
            <a:pPr>
              <a:spcBef>
                <a:spcPct val="50000"/>
              </a:spcBef>
            </a:pPr>
            <a:r>
              <a:rPr lang="en-US" sz="2000"/>
              <a:t>Generates Finger_request event</a:t>
            </a:r>
          </a:p>
        </p:txBody>
      </p:sp>
      <p:sp>
        <p:nvSpPr>
          <p:cNvPr id="27658" name="Rectangle 10"/>
          <p:cNvSpPr>
            <a:spLocks noChangeArrowheads="1"/>
          </p:cNvSpPr>
          <p:nvPr/>
        </p:nvSpPr>
        <p:spPr bwMode="auto">
          <a:xfrm>
            <a:off x="4648200" y="3276600"/>
            <a:ext cx="2209800" cy="457200"/>
          </a:xfrm>
          <a:prstGeom prst="rect">
            <a:avLst/>
          </a:prstGeom>
          <a:solidFill>
            <a:schemeClr val="accent1"/>
          </a:solidFill>
          <a:ln w="9525">
            <a:solidFill>
              <a:schemeClr val="tx1"/>
            </a:solidFill>
            <a:miter lim="800000"/>
            <a:headEnd/>
            <a:tailEnd/>
          </a:ln>
          <a:effectLst/>
        </p:spPr>
        <p:txBody>
          <a:bodyPr wrap="none" anchor="ctr"/>
          <a:lstStyle/>
          <a:p>
            <a:pPr algn="ctr"/>
            <a:r>
              <a:rPr lang="en-US"/>
              <a:t>Script interpreter</a:t>
            </a:r>
          </a:p>
        </p:txBody>
      </p:sp>
      <p:sp>
        <p:nvSpPr>
          <p:cNvPr id="27659" name="Line 11"/>
          <p:cNvSpPr>
            <a:spLocks noChangeShapeType="1"/>
          </p:cNvSpPr>
          <p:nvPr/>
        </p:nvSpPr>
        <p:spPr bwMode="auto">
          <a:xfrm flipH="1">
            <a:off x="2057400" y="3505200"/>
            <a:ext cx="2590800" cy="0"/>
          </a:xfrm>
          <a:prstGeom prst="line">
            <a:avLst/>
          </a:prstGeom>
          <a:noFill/>
          <a:ln w="9525">
            <a:solidFill>
              <a:schemeClr val="tx1"/>
            </a:solidFill>
            <a:round/>
            <a:headEnd/>
            <a:tailEnd type="triangle" w="med" len="med"/>
          </a:ln>
          <a:effectLst/>
        </p:spPr>
        <p:txBody>
          <a:bodyPr/>
          <a:lstStyle/>
          <a:p>
            <a:endParaRPr lang="en-US"/>
          </a:p>
        </p:txBody>
      </p:sp>
      <p:sp>
        <p:nvSpPr>
          <p:cNvPr id="27660" name="Text Box 12"/>
          <p:cNvSpPr txBox="1">
            <a:spLocks noChangeArrowheads="1"/>
          </p:cNvSpPr>
          <p:nvPr/>
        </p:nvSpPr>
        <p:spPr bwMode="auto">
          <a:xfrm>
            <a:off x="2133600" y="1752600"/>
            <a:ext cx="3352800" cy="457200"/>
          </a:xfrm>
          <a:prstGeom prst="rect">
            <a:avLst/>
          </a:prstGeom>
          <a:noFill/>
          <a:ln w="9525">
            <a:noFill/>
            <a:miter lim="800000"/>
            <a:headEnd/>
            <a:tailEnd/>
          </a:ln>
          <a:effectLst/>
        </p:spPr>
        <p:txBody>
          <a:bodyPr>
            <a:spAutoFit/>
          </a:bodyPr>
          <a:lstStyle/>
          <a:p>
            <a:pPr>
              <a:spcBef>
                <a:spcPct val="50000"/>
              </a:spcBef>
            </a:pPr>
            <a:endParaRPr lang="en-US"/>
          </a:p>
        </p:txBody>
      </p:sp>
      <p:sp>
        <p:nvSpPr>
          <p:cNvPr id="27661" name="Text Box 13"/>
          <p:cNvSpPr txBox="1">
            <a:spLocks noChangeArrowheads="1"/>
          </p:cNvSpPr>
          <p:nvPr/>
        </p:nvSpPr>
        <p:spPr bwMode="auto">
          <a:xfrm>
            <a:off x="1981200" y="1981200"/>
            <a:ext cx="3581400" cy="1187450"/>
          </a:xfrm>
          <a:prstGeom prst="rect">
            <a:avLst/>
          </a:prstGeom>
          <a:noFill/>
          <a:ln w="9525">
            <a:noFill/>
            <a:miter lim="800000"/>
            <a:headEnd/>
            <a:tailEnd/>
          </a:ln>
          <a:effectLst/>
        </p:spPr>
        <p:txBody>
          <a:bodyPr>
            <a:spAutoFit/>
          </a:bodyPr>
          <a:lstStyle/>
          <a:p>
            <a:pPr>
              <a:spcBef>
                <a:spcPct val="50000"/>
              </a:spcBef>
            </a:pPr>
            <a:r>
              <a:rPr lang="en-US"/>
              <a:t>Tests for buffer overflow, checks the user against sensitive ids, etc</a:t>
            </a:r>
          </a:p>
        </p:txBody>
      </p:sp>
      <p:sp>
        <p:nvSpPr>
          <p:cNvPr id="27662" name="Line 14"/>
          <p:cNvSpPr>
            <a:spLocks noChangeShapeType="1"/>
          </p:cNvSpPr>
          <p:nvPr/>
        </p:nvSpPr>
        <p:spPr bwMode="auto">
          <a:xfrm>
            <a:off x="2057400" y="3505200"/>
            <a:ext cx="0" cy="1295400"/>
          </a:xfrm>
          <a:prstGeom prst="line">
            <a:avLst/>
          </a:prstGeom>
          <a:noFill/>
          <a:ln w="9525">
            <a:solidFill>
              <a:schemeClr val="tx1"/>
            </a:solidFill>
            <a:round/>
            <a:headEnd/>
            <a:tailEnd type="triangle" w="med" len="med"/>
          </a:ln>
          <a:effectLst/>
        </p:spPr>
        <p:txBody>
          <a:bodyPr/>
          <a:lstStyle/>
          <a:p>
            <a:endParaRPr lang="en-US"/>
          </a:p>
        </p:txBody>
      </p:sp>
      <p:sp>
        <p:nvSpPr>
          <p:cNvPr id="27663" name="Rectangle 15"/>
          <p:cNvSpPr>
            <a:spLocks noChangeArrowheads="1"/>
          </p:cNvSpPr>
          <p:nvPr/>
        </p:nvSpPr>
        <p:spPr bwMode="auto">
          <a:xfrm>
            <a:off x="1295400" y="4800600"/>
            <a:ext cx="1828800" cy="533400"/>
          </a:xfrm>
          <a:prstGeom prst="rect">
            <a:avLst/>
          </a:prstGeom>
          <a:solidFill>
            <a:schemeClr val="accent1"/>
          </a:solidFill>
          <a:ln w="9525">
            <a:solidFill>
              <a:schemeClr val="tx1"/>
            </a:solidFill>
            <a:miter lim="800000"/>
            <a:headEnd/>
            <a:tailEnd/>
          </a:ln>
          <a:effectLst/>
        </p:spPr>
        <p:txBody>
          <a:bodyPr wrap="none" anchor="ctr"/>
          <a:lstStyle/>
          <a:p>
            <a:pPr algn="ctr"/>
            <a:r>
              <a:rPr lang="en-US"/>
              <a:t>Event Engine</a:t>
            </a:r>
          </a:p>
        </p:txBody>
      </p:sp>
      <p:sp>
        <p:nvSpPr>
          <p:cNvPr id="27664" name="Text Box 16"/>
          <p:cNvSpPr txBox="1">
            <a:spLocks noChangeArrowheads="1"/>
          </p:cNvSpPr>
          <p:nvPr/>
        </p:nvSpPr>
        <p:spPr bwMode="auto">
          <a:xfrm>
            <a:off x="2133600" y="3962400"/>
            <a:ext cx="2362200" cy="457200"/>
          </a:xfrm>
          <a:prstGeom prst="rect">
            <a:avLst/>
          </a:prstGeom>
          <a:noFill/>
          <a:ln w="9525">
            <a:noFill/>
            <a:miter lim="800000"/>
            <a:headEnd/>
            <a:tailEnd/>
          </a:ln>
          <a:effectLst/>
        </p:spPr>
        <p:txBody>
          <a:bodyPr>
            <a:spAutoFit/>
          </a:bodyPr>
          <a:lstStyle/>
          <a:p>
            <a:pPr>
              <a:spcBef>
                <a:spcPct val="50000"/>
              </a:spcBef>
            </a:pPr>
            <a:endParaRPr lang="en-US"/>
          </a:p>
        </p:txBody>
      </p:sp>
      <p:sp>
        <p:nvSpPr>
          <p:cNvPr id="27665" name="Text Box 17"/>
          <p:cNvSpPr txBox="1">
            <a:spLocks noChangeArrowheads="1"/>
          </p:cNvSpPr>
          <p:nvPr/>
        </p:nvSpPr>
        <p:spPr bwMode="auto">
          <a:xfrm>
            <a:off x="2286000" y="3810000"/>
            <a:ext cx="3048000" cy="641350"/>
          </a:xfrm>
          <a:prstGeom prst="rect">
            <a:avLst/>
          </a:prstGeom>
          <a:noFill/>
          <a:ln w="9525">
            <a:noFill/>
            <a:miter lim="800000"/>
            <a:headEnd/>
            <a:tailEnd/>
          </a:ln>
          <a:effectLst/>
        </p:spPr>
        <p:txBody>
          <a:bodyPr>
            <a:spAutoFit/>
          </a:bodyPr>
          <a:lstStyle/>
          <a:p>
            <a:pPr>
              <a:spcBef>
                <a:spcPct val="50000"/>
              </a:spcBef>
            </a:pPr>
            <a:r>
              <a:rPr lang="en-US" sz="1800"/>
              <a:t>Generates event controls based on the policy</a:t>
            </a:r>
          </a:p>
        </p:txBody>
      </p:sp>
      <p:sp>
        <p:nvSpPr>
          <p:cNvPr id="27666" name="Line 18"/>
          <p:cNvSpPr>
            <a:spLocks noChangeShapeType="1"/>
          </p:cNvSpPr>
          <p:nvPr/>
        </p:nvSpPr>
        <p:spPr bwMode="auto">
          <a:xfrm>
            <a:off x="2057400" y="5334000"/>
            <a:ext cx="0" cy="914400"/>
          </a:xfrm>
          <a:prstGeom prst="line">
            <a:avLst/>
          </a:prstGeom>
          <a:noFill/>
          <a:ln w="9525">
            <a:solidFill>
              <a:schemeClr val="tx1"/>
            </a:solidFill>
            <a:round/>
            <a:headEnd/>
            <a:tailEnd type="triangle" w="med" len="med"/>
          </a:ln>
          <a:effectLst/>
        </p:spPr>
        <p:txBody>
          <a:bodyPr/>
          <a:lstStyle/>
          <a:p>
            <a:endParaRPr lang="en-US"/>
          </a:p>
        </p:txBody>
      </p:sp>
      <p:sp>
        <p:nvSpPr>
          <p:cNvPr id="27667" name="Text Box 19"/>
          <p:cNvSpPr txBox="1">
            <a:spLocks noChangeArrowheads="1"/>
          </p:cNvSpPr>
          <p:nvPr/>
        </p:nvSpPr>
        <p:spPr bwMode="auto">
          <a:xfrm>
            <a:off x="2286000" y="5562600"/>
            <a:ext cx="2133600" cy="457200"/>
          </a:xfrm>
          <a:prstGeom prst="rect">
            <a:avLst/>
          </a:prstGeom>
          <a:noFill/>
          <a:ln w="9525">
            <a:noFill/>
            <a:miter lim="800000"/>
            <a:headEnd/>
            <a:tailEnd/>
          </a:ln>
          <a:effectLst/>
        </p:spPr>
        <p:txBody>
          <a:bodyPr>
            <a:spAutoFit/>
          </a:bodyPr>
          <a:lstStyle/>
          <a:p>
            <a:pPr>
              <a:spcBef>
                <a:spcPct val="50000"/>
              </a:spcBef>
            </a:pPr>
            <a:r>
              <a:rPr lang="en-US"/>
              <a:t>Finger reply</a:t>
            </a:r>
          </a:p>
        </p:txBody>
      </p:sp>
    </p:spTree>
    <p:extLst>
      <p:ext uri="{BB962C8B-B14F-4D97-AF65-F5344CB8AC3E}">
        <p14:creationId xmlns:p14="http://schemas.microsoft.com/office/powerpoint/2010/main" val="42701464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SNORT</a:t>
            </a:r>
            <a:endParaRPr lang="en-US" dirty="0"/>
          </a:p>
        </p:txBody>
      </p:sp>
      <p:sp>
        <p:nvSpPr>
          <p:cNvPr id="3" name="Content Placeholder 2"/>
          <p:cNvSpPr>
            <a:spLocks noGrp="1"/>
          </p:cNvSpPr>
          <p:nvPr>
            <p:ph sz="quarter" idx="1"/>
          </p:nvPr>
        </p:nvSpPr>
        <p:spPr/>
        <p:txBody>
          <a:bodyPr>
            <a:normAutofit/>
          </a:bodyPr>
          <a:lstStyle/>
          <a:p>
            <a:r>
              <a:rPr lang="en-US" dirty="0" smtClean="0"/>
              <a:t>Open source NIDS developed by </a:t>
            </a:r>
            <a:r>
              <a:rPr lang="en-US" dirty="0" err="1" smtClean="0"/>
              <a:t>Sourcefire</a:t>
            </a:r>
            <a:endParaRPr lang="en-US" dirty="0" smtClean="0"/>
          </a:p>
          <a:p>
            <a:r>
              <a:rPr lang="en-US" dirty="0" smtClean="0"/>
              <a:t>It combines the benefits of signature based and behavior based intrusion detection techniques</a:t>
            </a:r>
          </a:p>
          <a:p>
            <a:r>
              <a:rPr lang="en-US" dirty="0" smtClean="0"/>
              <a:t>It has 300,000 registered users</a:t>
            </a:r>
          </a:p>
          <a:p>
            <a:endParaRPr lang="en-US" dirty="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2646973115"/>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endParaRPr lang="en-US" dirty="0"/>
          </a:p>
        </p:txBody>
      </p:sp>
      <p:sp>
        <p:nvSpPr>
          <p:cNvPr id="3" name="Content Placeholder 2"/>
          <p:cNvSpPr>
            <a:spLocks noGrp="1"/>
          </p:cNvSpPr>
          <p:nvPr>
            <p:ph idx="1"/>
          </p:nvPr>
        </p:nvSpPr>
        <p:spPr>
          <a:xfrm>
            <a:off x="228600" y="1066800"/>
            <a:ext cx="8686800" cy="5059363"/>
          </a:xfrm>
        </p:spPr>
        <p:txBody>
          <a:bodyPr/>
          <a:lstStyle/>
          <a:p>
            <a:r>
              <a:rPr lang="en-US" dirty="0" smtClean="0"/>
              <a:t>Information is an asset that has value like other asset.</a:t>
            </a:r>
          </a:p>
          <a:p>
            <a:r>
              <a:rPr lang="en-US" dirty="0" smtClean="0"/>
              <a:t>As an asset, information needs to be secured from attacks.</a:t>
            </a:r>
          </a:p>
          <a:p>
            <a:r>
              <a:rPr lang="en-US" dirty="0" smtClean="0"/>
              <a:t>To be secured, information needs to be hidden from unauthorized access (</a:t>
            </a:r>
            <a:r>
              <a:rPr lang="en-US" i="1" dirty="0" smtClean="0"/>
              <a:t>confidentiality</a:t>
            </a:r>
            <a:r>
              <a:rPr lang="en-US" dirty="0" smtClean="0"/>
              <a:t>), protected from unauthorized change (</a:t>
            </a:r>
            <a:r>
              <a:rPr lang="en-US" i="1" dirty="0" smtClean="0"/>
              <a:t>integrity) </a:t>
            </a:r>
            <a:r>
              <a:rPr lang="en-US" dirty="0" smtClean="0"/>
              <a:t>and available to an authorized entity when it is needed(</a:t>
            </a:r>
            <a:r>
              <a:rPr lang="en-US" i="1" dirty="0" smtClean="0"/>
              <a:t>availability</a:t>
            </a:r>
            <a:r>
              <a:rPr lang="en-US" dirty="0" smtClean="0"/>
              <a:t>).</a:t>
            </a:r>
            <a:endParaRPr lang="en-US" dirty="0"/>
          </a:p>
        </p:txBody>
      </p:sp>
    </p:spTree>
    <p:extLst>
      <p:ext uri="{BB962C8B-B14F-4D97-AF65-F5344CB8AC3E}">
        <p14:creationId xmlns:p14="http://schemas.microsoft.com/office/powerpoint/2010/main" val="182474697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533400"/>
            <a:ext cx="7467600" cy="5940552"/>
          </a:xfrm>
        </p:spPr>
        <p:txBody>
          <a:bodyPr/>
          <a:lstStyle/>
          <a:p>
            <a:r>
              <a:rPr lang="en-US" sz="1400" dirty="0"/>
              <a:t>How to install SNORT (in Linux)</a:t>
            </a:r>
          </a:p>
          <a:p>
            <a:pPr marL="0" indent="0">
              <a:buNone/>
            </a:pPr>
            <a:r>
              <a:rPr lang="en-US" sz="1400" dirty="0">
                <a:hlinkClick r:id="rId3"/>
              </a:rPr>
              <a:t>http://www.youtube.com/watch?v=TZ0Hj0t5b5k&amp;feature=related</a:t>
            </a:r>
            <a:endParaRPr lang="en-US" sz="1400" dirty="0"/>
          </a:p>
          <a:p>
            <a:r>
              <a:rPr lang="en-US" sz="1400" dirty="0"/>
              <a:t>How to install and use SNORT (in XP)</a:t>
            </a:r>
          </a:p>
          <a:p>
            <a:pPr marL="0" indent="0">
              <a:buNone/>
            </a:pPr>
            <a:r>
              <a:rPr lang="en-US" sz="1400" dirty="0">
                <a:hlinkClick r:id="rId4"/>
              </a:rPr>
              <a:t>http://www.youtube.com/watch?v=nAWN989WA0A&amp;feature=related</a:t>
            </a:r>
            <a:endParaRPr lang="en-US" sz="1400" dirty="0"/>
          </a:p>
          <a:p>
            <a:r>
              <a:rPr lang="en-US" dirty="0">
                <a:solidFill>
                  <a:schemeClr val="accent2"/>
                </a:solidFill>
              </a:rPr>
              <a:t>carbo.dll</a:t>
            </a:r>
            <a:r>
              <a:rPr lang="en-US" dirty="0"/>
              <a:t> </a:t>
            </a:r>
            <a:r>
              <a:rPr lang="en-US" dirty="0" smtClean="0"/>
              <a:t> </a:t>
            </a:r>
            <a:r>
              <a:rPr lang="en-US" sz="1800" dirty="0" smtClean="0"/>
              <a:t>is the file that can </a:t>
            </a:r>
            <a:r>
              <a:rPr lang="en-US" sz="1800" dirty="0"/>
              <a:t>be used to remotely view any file your web server has permissions to view</a:t>
            </a:r>
          </a:p>
        </p:txBody>
      </p:sp>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4400" y="2500366"/>
            <a:ext cx="6629400" cy="4129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3867317"/>
      </p:ext>
    </p:extLst>
  </p:cSld>
  <p:clrMapOvr>
    <a:masterClrMapping/>
  </p:clrMapOvr>
  <p:transition spd="slow">
    <p:push dir="u"/>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990600"/>
            <a:ext cx="7467600" cy="5483352"/>
          </a:xfrm>
        </p:spPr>
        <p:txBody>
          <a:bodyPr/>
          <a:lstStyle/>
          <a:p>
            <a:pPr>
              <a:lnSpc>
                <a:spcPct val="90000"/>
              </a:lnSpc>
              <a:defRPr/>
            </a:pPr>
            <a:r>
              <a:rPr lang="en-US" dirty="0" smtClean="0">
                <a:hlinkClick r:id="rId2"/>
              </a:rPr>
              <a:t>http://www.snort.org</a:t>
            </a:r>
            <a:r>
              <a:rPr lang="en-US" dirty="0" smtClean="0"/>
              <a:t> </a:t>
            </a:r>
          </a:p>
          <a:p>
            <a:pPr>
              <a:lnSpc>
                <a:spcPct val="90000"/>
              </a:lnSpc>
              <a:defRPr/>
            </a:pPr>
            <a:endParaRPr lang="en-US" dirty="0" smtClean="0"/>
          </a:p>
          <a:p>
            <a:pPr>
              <a:lnSpc>
                <a:spcPct val="90000"/>
              </a:lnSpc>
              <a:defRPr/>
            </a:pPr>
            <a:r>
              <a:rPr lang="en-US" dirty="0" smtClean="0"/>
              <a:t>Need to define signatures/rules</a:t>
            </a:r>
          </a:p>
          <a:p>
            <a:pPr lvl="1">
              <a:lnSpc>
                <a:spcPct val="90000"/>
              </a:lnSpc>
              <a:defRPr/>
            </a:pPr>
            <a:r>
              <a:rPr lang="en-US" dirty="0" smtClean="0"/>
              <a:t>available on internet, updated frequently</a:t>
            </a:r>
          </a:p>
          <a:p>
            <a:pPr>
              <a:lnSpc>
                <a:spcPct val="90000"/>
              </a:lnSpc>
              <a:defRPr/>
            </a:pPr>
            <a:r>
              <a:rPr lang="en-US" dirty="0" smtClean="0"/>
              <a:t>Multiple level architecture</a:t>
            </a:r>
          </a:p>
          <a:p>
            <a:pPr lvl="1">
              <a:lnSpc>
                <a:spcPct val="90000"/>
              </a:lnSpc>
              <a:defRPr/>
            </a:pPr>
            <a:r>
              <a:rPr lang="en-US" dirty="0" smtClean="0"/>
              <a:t>Main application (doing analysis)</a:t>
            </a:r>
          </a:p>
          <a:p>
            <a:pPr lvl="1">
              <a:lnSpc>
                <a:spcPct val="90000"/>
              </a:lnSpc>
              <a:defRPr/>
            </a:pPr>
            <a:r>
              <a:rPr lang="en-US" dirty="0" smtClean="0"/>
              <a:t>Web client – ACID (Analysis Console for Intrusion Databases)</a:t>
            </a:r>
          </a:p>
          <a:p>
            <a:pPr lvl="1">
              <a:lnSpc>
                <a:spcPct val="90000"/>
              </a:lnSpc>
              <a:defRPr/>
            </a:pPr>
            <a:r>
              <a:rPr lang="en-US" dirty="0" smtClean="0"/>
              <a:t>Barnyard – analysis of results</a:t>
            </a:r>
          </a:p>
          <a:p>
            <a:endParaRPr lang="en-US" dirty="0"/>
          </a:p>
        </p:txBody>
      </p:sp>
    </p:spTree>
    <p:extLst>
      <p:ext uri="{BB962C8B-B14F-4D97-AF65-F5344CB8AC3E}">
        <p14:creationId xmlns:p14="http://schemas.microsoft.com/office/powerpoint/2010/main" val="237731630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304800"/>
            <a:ext cx="7924800" cy="6324600"/>
          </a:xfrm>
        </p:spPr>
        <p:txBody>
          <a:bodyPr>
            <a:normAutofit/>
          </a:bodyPr>
          <a:lstStyle/>
          <a:p>
            <a:pPr>
              <a:lnSpc>
                <a:spcPct val="80000"/>
              </a:lnSpc>
              <a:defRPr/>
            </a:pPr>
            <a:r>
              <a:rPr lang="en-US" sz="2000" dirty="0" smtClean="0"/>
              <a:t>Now supports preprocessor analysis</a:t>
            </a:r>
          </a:p>
          <a:p>
            <a:pPr>
              <a:lnSpc>
                <a:spcPct val="80000"/>
              </a:lnSpc>
              <a:defRPr/>
            </a:pPr>
            <a:endParaRPr lang="en-US" sz="2000" dirty="0" smtClean="0"/>
          </a:p>
          <a:p>
            <a:pPr>
              <a:lnSpc>
                <a:spcPct val="80000"/>
              </a:lnSpc>
              <a:defRPr/>
            </a:pPr>
            <a:r>
              <a:rPr lang="en-US" sz="2000" dirty="0" smtClean="0"/>
              <a:t>Problems with signatures</a:t>
            </a:r>
          </a:p>
          <a:p>
            <a:pPr lvl="1">
              <a:lnSpc>
                <a:spcPct val="80000"/>
              </a:lnSpc>
              <a:defRPr/>
            </a:pPr>
            <a:r>
              <a:rPr lang="en-US" sz="2000" dirty="0" smtClean="0"/>
              <a:t>False positives – too wide a net</a:t>
            </a:r>
          </a:p>
          <a:p>
            <a:pPr lvl="1">
              <a:lnSpc>
                <a:spcPct val="80000"/>
              </a:lnSpc>
              <a:defRPr/>
            </a:pPr>
            <a:r>
              <a:rPr lang="en-US" sz="2000" dirty="0" smtClean="0"/>
              <a:t>False negatives – too narrow a net</a:t>
            </a:r>
          </a:p>
          <a:p>
            <a:pPr lvl="1">
              <a:lnSpc>
                <a:spcPct val="80000"/>
              </a:lnSpc>
              <a:defRPr/>
            </a:pPr>
            <a:endParaRPr lang="en-US" sz="2000" dirty="0" smtClean="0"/>
          </a:p>
          <a:p>
            <a:pPr>
              <a:lnSpc>
                <a:spcPct val="80000"/>
              </a:lnSpc>
              <a:defRPr/>
            </a:pPr>
            <a:r>
              <a:rPr lang="en-US" sz="2000" dirty="0" smtClean="0"/>
              <a:t>Preprocessors allow customizing</a:t>
            </a:r>
          </a:p>
          <a:p>
            <a:pPr lvl="1">
              <a:lnSpc>
                <a:spcPct val="80000"/>
              </a:lnSpc>
              <a:defRPr/>
            </a:pPr>
            <a:r>
              <a:rPr lang="en-US" sz="2000" dirty="0" smtClean="0"/>
              <a:t>Start using anomaly-based detection</a:t>
            </a:r>
          </a:p>
          <a:p>
            <a:pPr lvl="1">
              <a:lnSpc>
                <a:spcPct val="80000"/>
              </a:lnSpc>
              <a:defRPr/>
            </a:pPr>
            <a:r>
              <a:rPr lang="en-US" sz="2000" dirty="0" smtClean="0"/>
              <a:t>Customize rules based on users</a:t>
            </a:r>
          </a:p>
          <a:p>
            <a:pPr lvl="1">
              <a:lnSpc>
                <a:spcPct val="80000"/>
              </a:lnSpc>
              <a:defRPr/>
            </a:pPr>
            <a:endParaRPr lang="en-US" sz="2000" dirty="0" smtClean="0"/>
          </a:p>
          <a:p>
            <a:pPr>
              <a:lnSpc>
                <a:spcPct val="80000"/>
              </a:lnSpc>
              <a:defRPr/>
            </a:pPr>
            <a:r>
              <a:rPr lang="en-US" sz="2000" dirty="0" smtClean="0"/>
              <a:t>Examples (see in /etc/snort/</a:t>
            </a:r>
            <a:r>
              <a:rPr lang="en-US" sz="2000" dirty="0" err="1" smtClean="0"/>
              <a:t>snort.conf</a:t>
            </a:r>
            <a:r>
              <a:rPr lang="en-US" sz="2000" dirty="0" smtClean="0"/>
              <a:t>)</a:t>
            </a:r>
          </a:p>
          <a:p>
            <a:pPr lvl="1">
              <a:lnSpc>
                <a:spcPct val="80000"/>
              </a:lnSpc>
              <a:defRPr/>
            </a:pPr>
            <a:r>
              <a:rPr lang="en-US" sz="2000" dirty="0" smtClean="0"/>
              <a:t>stream4 – TCP </a:t>
            </a:r>
            <a:r>
              <a:rPr lang="en-US" sz="2000" dirty="0" err="1" smtClean="0"/>
              <a:t>statefulness</a:t>
            </a:r>
            <a:r>
              <a:rPr lang="en-US" sz="2000" dirty="0" smtClean="0"/>
              <a:t>, session reassembly</a:t>
            </a:r>
          </a:p>
          <a:p>
            <a:pPr lvl="1">
              <a:lnSpc>
                <a:spcPct val="80000"/>
              </a:lnSpc>
              <a:defRPr/>
            </a:pPr>
            <a:r>
              <a:rPr lang="en-US" sz="2000" dirty="0" smtClean="0"/>
              <a:t>frag2 – packet fragmenting/reassembly</a:t>
            </a:r>
          </a:p>
          <a:p>
            <a:pPr lvl="1">
              <a:lnSpc>
                <a:spcPct val="80000"/>
              </a:lnSpc>
              <a:defRPr/>
            </a:pPr>
            <a:endParaRPr lang="en-US" sz="2000" dirty="0" smtClean="0"/>
          </a:p>
          <a:p>
            <a:pPr>
              <a:lnSpc>
                <a:spcPct val="80000"/>
              </a:lnSpc>
              <a:defRPr/>
            </a:pPr>
            <a:r>
              <a:rPr lang="en-US" sz="2000" dirty="0" smtClean="0"/>
              <a:t>Problems</a:t>
            </a:r>
          </a:p>
          <a:p>
            <a:pPr lvl="1">
              <a:lnSpc>
                <a:spcPct val="80000"/>
              </a:lnSpc>
              <a:defRPr/>
            </a:pPr>
            <a:r>
              <a:rPr lang="en-US" sz="2000" dirty="0" smtClean="0"/>
              <a:t>Difficult to work with, generates large amount of data</a:t>
            </a:r>
          </a:p>
          <a:p>
            <a:endParaRPr lang="en-US" sz="2000" dirty="0"/>
          </a:p>
        </p:txBody>
      </p:sp>
    </p:spTree>
    <p:extLst>
      <p:ext uri="{BB962C8B-B14F-4D97-AF65-F5344CB8AC3E}">
        <p14:creationId xmlns:p14="http://schemas.microsoft.com/office/powerpoint/2010/main" val="13569263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t>Future of IDS</a:t>
            </a:r>
          </a:p>
        </p:txBody>
      </p:sp>
      <p:sp>
        <p:nvSpPr>
          <p:cNvPr id="28675" name="Rectangle 3"/>
          <p:cNvSpPr>
            <a:spLocks noGrp="1" noChangeArrowheads="1"/>
          </p:cNvSpPr>
          <p:nvPr>
            <p:ph sz="quarter" idx="1"/>
          </p:nvPr>
        </p:nvSpPr>
        <p:spPr/>
        <p:txBody>
          <a:bodyPr/>
          <a:lstStyle/>
          <a:p>
            <a:r>
              <a:rPr lang="en-US"/>
              <a:t>To integrate the network and host based IDS for better detection.</a:t>
            </a:r>
          </a:p>
          <a:p>
            <a:r>
              <a:rPr lang="en-US"/>
              <a:t>Developing IDS schemes for detecting novel attacks rather than individual instantiations.</a:t>
            </a:r>
          </a:p>
          <a:p>
            <a:pPr>
              <a:buFontTx/>
              <a:buNone/>
            </a:pPr>
            <a:endParaRPr lang="en-US"/>
          </a:p>
        </p:txBody>
      </p:sp>
    </p:spTree>
    <p:extLst>
      <p:ext uri="{BB962C8B-B14F-4D97-AF65-F5344CB8AC3E}">
        <p14:creationId xmlns:p14="http://schemas.microsoft.com/office/powerpoint/2010/main" val="12468033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b="1" dirty="0" smtClean="0"/>
              <a:t/>
            </a:r>
            <a:br>
              <a:rPr lang="en-GB" b="1" dirty="0" smtClean="0"/>
            </a:br>
            <a:r>
              <a:rPr lang="en-GB" b="1" dirty="0" smtClean="0"/>
              <a:t>IT </a:t>
            </a:r>
            <a:r>
              <a:rPr lang="en-GB" b="1" dirty="0"/>
              <a:t>Security Vulnerability vs Threat vs Risk: What’s the Difference?</a:t>
            </a:r>
            <a:br>
              <a:rPr lang="en-GB" b="1" dirty="0"/>
            </a:br>
            <a:endParaRPr lang="en-GB" dirty="0"/>
          </a:p>
        </p:txBody>
      </p:sp>
      <p:sp>
        <p:nvSpPr>
          <p:cNvPr id="3" name="Content Placeholder 2"/>
          <p:cNvSpPr>
            <a:spLocks noGrp="1"/>
          </p:cNvSpPr>
          <p:nvPr>
            <p:ph idx="1"/>
          </p:nvPr>
        </p:nvSpPr>
        <p:spPr/>
        <p:txBody>
          <a:bodyPr>
            <a:noAutofit/>
          </a:bodyPr>
          <a:lstStyle/>
          <a:p>
            <a:r>
              <a:rPr lang="en-GB" sz="2800" dirty="0"/>
              <a:t>In today’s world, data and protecting that data are critical considerations for businesses. </a:t>
            </a:r>
            <a:endParaRPr lang="en-GB" sz="2800" dirty="0" smtClean="0"/>
          </a:p>
          <a:p>
            <a:r>
              <a:rPr lang="en-GB" sz="2800" dirty="0" smtClean="0"/>
              <a:t>Customers </a:t>
            </a:r>
            <a:r>
              <a:rPr lang="en-GB" sz="2800" dirty="0"/>
              <a:t>want to ensure that their information is secure with you, and if you can’t keep it safe, you will lose their business. </a:t>
            </a:r>
            <a:endParaRPr lang="en-GB" sz="2800" dirty="0" smtClean="0"/>
          </a:p>
          <a:p>
            <a:r>
              <a:rPr lang="en-GB" sz="2800" dirty="0" smtClean="0"/>
              <a:t>Many </a:t>
            </a:r>
            <a:r>
              <a:rPr lang="en-GB" sz="2800" dirty="0"/>
              <a:t>clients with sensitive information actually demand that you have a rigid data security infrastructure in place before doing business with you. </a:t>
            </a:r>
            <a:endParaRPr lang="en-GB" sz="2800" dirty="0" smtClean="0"/>
          </a:p>
          <a:p>
            <a:r>
              <a:rPr lang="en-GB" sz="2800" dirty="0" smtClean="0"/>
              <a:t>With </a:t>
            </a:r>
            <a:r>
              <a:rPr lang="en-GB" sz="2800" dirty="0"/>
              <a:t>that consideration as the backdrop, how confident are you when it comes to your organization’s IT security?</a:t>
            </a:r>
          </a:p>
          <a:p>
            <a:r>
              <a:rPr lang="en-GB" sz="2800" dirty="0"/>
              <a:t/>
            </a:r>
            <a:br>
              <a:rPr lang="en-GB" sz="2800" dirty="0"/>
            </a:br>
            <a:endParaRPr lang="en-GB" sz="2800" dirty="0"/>
          </a:p>
        </p:txBody>
      </p:sp>
    </p:spTree>
    <p:extLst>
      <p:ext uri="{BB962C8B-B14F-4D97-AF65-F5344CB8AC3E}">
        <p14:creationId xmlns:p14="http://schemas.microsoft.com/office/powerpoint/2010/main" val="3186924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normAutofit fontScale="92500" lnSpcReduction="10000"/>
          </a:bodyPr>
          <a:lstStyle/>
          <a:p>
            <a:r>
              <a:rPr lang="en-GB" dirty="0"/>
              <a:t>In order to have a strong handle on data security issues that may potentially impact your business, it is imperative to understand the relationship and differences of three central components – Threat, Vulnerability and Risk. Frequently these technical terms are used interchangeably, but although related, they are distinct terms with different meanings and implications.</a:t>
            </a:r>
          </a:p>
          <a:p>
            <a:pPr marL="0" indent="0">
              <a:buNone/>
            </a:pPr>
            <a:r>
              <a:rPr lang="en-GB" dirty="0"/>
              <a:t/>
            </a:r>
            <a:br>
              <a:rPr lang="en-GB" dirty="0"/>
            </a:br>
            <a:endParaRPr lang="en-GB" dirty="0"/>
          </a:p>
        </p:txBody>
      </p:sp>
    </p:spTree>
    <p:extLst>
      <p:ext uri="{BB962C8B-B14F-4D97-AF65-F5344CB8AC3E}">
        <p14:creationId xmlns:p14="http://schemas.microsoft.com/office/powerpoint/2010/main" val="791374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a:xfrm>
            <a:off x="457200" y="838200"/>
            <a:ext cx="8229600" cy="5715000"/>
          </a:xfrm>
        </p:spPr>
        <p:txBody>
          <a:bodyPr>
            <a:normAutofit fontScale="77500" lnSpcReduction="20000"/>
          </a:bodyPr>
          <a:lstStyle/>
          <a:p>
            <a:r>
              <a:rPr lang="en-GB" b="1" dirty="0"/>
              <a:t>Threat</a:t>
            </a:r>
          </a:p>
          <a:p>
            <a:pPr marL="0" indent="0">
              <a:buNone/>
            </a:pPr>
            <a:r>
              <a:rPr lang="en-GB" dirty="0"/>
              <a:t>A threat refers to a new or newly discovered incident with the potential to do harm to a system or your overall organization. </a:t>
            </a:r>
            <a:endParaRPr lang="en-GB" dirty="0" smtClean="0"/>
          </a:p>
          <a:p>
            <a:pPr marL="0" indent="0">
              <a:buNone/>
            </a:pPr>
            <a:endParaRPr lang="en-GB" dirty="0" smtClean="0"/>
          </a:p>
          <a:p>
            <a:pPr marL="0" indent="0">
              <a:buNone/>
            </a:pPr>
            <a:r>
              <a:rPr lang="en-GB" dirty="0" smtClean="0"/>
              <a:t>There </a:t>
            </a:r>
            <a:r>
              <a:rPr lang="en-GB" dirty="0"/>
              <a:t>are three main types of threats – </a:t>
            </a:r>
            <a:endParaRPr lang="en-GB" dirty="0" smtClean="0"/>
          </a:p>
          <a:p>
            <a:r>
              <a:rPr lang="en-GB" dirty="0" smtClean="0"/>
              <a:t>natural </a:t>
            </a:r>
            <a:r>
              <a:rPr lang="en-GB" dirty="0"/>
              <a:t>threats (e.g., floods or a tornado), </a:t>
            </a:r>
            <a:endParaRPr lang="en-GB" dirty="0" smtClean="0"/>
          </a:p>
          <a:p>
            <a:r>
              <a:rPr lang="en-GB" dirty="0" smtClean="0"/>
              <a:t>unintentional </a:t>
            </a:r>
            <a:r>
              <a:rPr lang="en-GB" dirty="0"/>
              <a:t>threats (such as an employee mistakenly accessing the wrong information) and </a:t>
            </a:r>
            <a:endParaRPr lang="en-GB" dirty="0" smtClean="0"/>
          </a:p>
          <a:p>
            <a:r>
              <a:rPr lang="en-GB" dirty="0" smtClean="0"/>
              <a:t>intentional threats -There </a:t>
            </a:r>
            <a:r>
              <a:rPr lang="en-GB" dirty="0"/>
              <a:t>are many examples of intentional threats including spyware, malware, adware companies or the actions of a disgruntled employee. In addition, worms and viruses are also categorized as threats, because they could potentially cause harm to your organization through exposure to an automated attack, as opposed to one perpetrated by humans.</a:t>
            </a:r>
          </a:p>
          <a:p>
            <a:endParaRPr lang="en-GB" dirty="0"/>
          </a:p>
        </p:txBody>
      </p:sp>
    </p:spTree>
    <p:extLst>
      <p:ext uri="{BB962C8B-B14F-4D97-AF65-F5344CB8AC3E}">
        <p14:creationId xmlns:p14="http://schemas.microsoft.com/office/powerpoint/2010/main" val="2284577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normAutofit fontScale="92500" lnSpcReduction="10000"/>
          </a:bodyPr>
          <a:lstStyle/>
          <a:p>
            <a:r>
              <a:rPr lang="en-GB" dirty="0"/>
              <a:t>Most recently, on May 12, 2017, the </a:t>
            </a:r>
            <a:r>
              <a:rPr lang="en-GB" dirty="0" err="1"/>
              <a:t>WannaCry</a:t>
            </a:r>
            <a:r>
              <a:rPr lang="en-GB" dirty="0"/>
              <a:t> Ransomware Attack began bombarding computers and networks across the globe and has since been described as the biggest attack of its kind. Cyber criminals are constantly coming up with creative new ways to compromise your data as seen in the </a:t>
            </a:r>
            <a:r>
              <a:rPr lang="en-GB" dirty="0">
                <a:hlinkClick r:id="rId2"/>
              </a:rPr>
              <a:t>2017 Internet Security Threat Report</a:t>
            </a:r>
            <a:r>
              <a:rPr lang="en-GB" dirty="0"/>
              <a:t>.</a:t>
            </a:r>
          </a:p>
          <a:p>
            <a:r>
              <a:rPr lang="en-GB" dirty="0"/>
              <a:t/>
            </a:r>
            <a:br>
              <a:rPr lang="en-GB" dirty="0"/>
            </a:br>
            <a:endParaRPr lang="en-GB" dirty="0"/>
          </a:p>
        </p:txBody>
      </p:sp>
    </p:spTree>
    <p:extLst>
      <p:ext uri="{BB962C8B-B14F-4D97-AF65-F5344CB8AC3E}">
        <p14:creationId xmlns:p14="http://schemas.microsoft.com/office/powerpoint/2010/main" val="33819313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401762"/>
          </a:xfrm>
        </p:spPr>
        <p:txBody>
          <a:bodyPr>
            <a:normAutofit/>
          </a:bodyPr>
          <a:lstStyle/>
          <a:p>
            <a:pPr algn="l"/>
            <a:r>
              <a:rPr lang="en-GB" sz="2000" dirty="0"/>
              <a:t>Although these threats are generally outside of one’s control and difficult to identify in advance, it is essential to take appropriate measures to </a:t>
            </a:r>
            <a:r>
              <a:rPr lang="en-GB" sz="2000" dirty="0" smtClean="0"/>
              <a:t>assess threats </a:t>
            </a:r>
            <a:r>
              <a:rPr lang="en-GB" sz="2000" dirty="0"/>
              <a:t>regularly. Here are some ways to do so:</a:t>
            </a:r>
          </a:p>
        </p:txBody>
      </p:sp>
      <p:sp>
        <p:nvSpPr>
          <p:cNvPr id="3" name="Content Placeholder 2"/>
          <p:cNvSpPr>
            <a:spLocks noGrp="1"/>
          </p:cNvSpPr>
          <p:nvPr>
            <p:ph idx="1"/>
          </p:nvPr>
        </p:nvSpPr>
        <p:spPr>
          <a:xfrm>
            <a:off x="228600" y="1752600"/>
            <a:ext cx="8762999" cy="5334000"/>
          </a:xfrm>
        </p:spPr>
        <p:txBody>
          <a:bodyPr>
            <a:normAutofit fontScale="70000" lnSpcReduction="20000"/>
          </a:bodyPr>
          <a:lstStyle/>
          <a:p>
            <a:r>
              <a:rPr lang="en-GB" dirty="0"/>
              <a:t>Although these threats are generally outside of one’s control and difficult to identify in advance, it is essential to take appropriate measures to assess threats regularly. Here are some ways to do so:</a:t>
            </a:r>
          </a:p>
          <a:p>
            <a:r>
              <a:rPr lang="en-GB" dirty="0"/>
              <a:t>Ensure that your team members are staying informed of current trends in cybersecurity so they can quickly identify new threats. They should subscribe to blogs (like </a:t>
            </a:r>
            <a:r>
              <a:rPr lang="en-GB" dirty="0">
                <a:hlinkClick r:id="rId2"/>
              </a:rPr>
              <a:t>Wired</a:t>
            </a:r>
            <a:r>
              <a:rPr lang="en-GB" dirty="0"/>
              <a:t>) and podcasts (like </a:t>
            </a:r>
            <a:r>
              <a:rPr lang="en-GB" dirty="0" err="1">
                <a:hlinkClick r:id="rId3"/>
              </a:rPr>
              <a:t>Techgenix</a:t>
            </a:r>
            <a:r>
              <a:rPr lang="en-GB" dirty="0">
                <a:hlinkClick r:id="rId3"/>
              </a:rPr>
              <a:t> Extreme IT</a:t>
            </a:r>
            <a:r>
              <a:rPr lang="en-GB" dirty="0"/>
              <a:t>) that cover these issues as well as join professional associations so they can benefit from breaking news feeds, conferences and webinars.</a:t>
            </a:r>
          </a:p>
          <a:p>
            <a:r>
              <a:rPr lang="en-GB" dirty="0"/>
              <a:t>You should also perform regular threat assessments to determine the best approaches to protecting a system against a specific threat, along with assessing different types of threats.</a:t>
            </a:r>
          </a:p>
          <a:p>
            <a:r>
              <a:rPr lang="en-GB" dirty="0"/>
              <a:t>In addition, penetration testing involves </a:t>
            </a:r>
            <a:r>
              <a:rPr lang="en-GB" dirty="0" err="1"/>
              <a:t>modeling</a:t>
            </a:r>
            <a:r>
              <a:rPr lang="en-GB" dirty="0"/>
              <a:t> real-world threats in order to discover vulnerabilities.</a:t>
            </a:r>
          </a:p>
          <a:p>
            <a:r>
              <a:rPr lang="en-GB" dirty="0"/>
              <a:t/>
            </a:r>
            <a:br>
              <a:rPr lang="en-GB" dirty="0"/>
            </a:br>
            <a:endParaRPr lang="en-GB" dirty="0"/>
          </a:p>
        </p:txBody>
      </p:sp>
    </p:spTree>
    <p:extLst>
      <p:ext uri="{BB962C8B-B14F-4D97-AF65-F5344CB8AC3E}">
        <p14:creationId xmlns:p14="http://schemas.microsoft.com/office/powerpoint/2010/main" val="34116601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Vulnerability</a:t>
            </a:r>
            <a:endParaRPr lang="en-GB" dirty="0"/>
          </a:p>
        </p:txBody>
      </p:sp>
      <p:sp>
        <p:nvSpPr>
          <p:cNvPr id="3" name="Content Placeholder 2"/>
          <p:cNvSpPr>
            <a:spLocks noGrp="1"/>
          </p:cNvSpPr>
          <p:nvPr>
            <p:ph idx="1"/>
          </p:nvPr>
        </p:nvSpPr>
        <p:spPr>
          <a:xfrm>
            <a:off x="457200" y="1524000"/>
            <a:ext cx="8229600" cy="5153891"/>
          </a:xfrm>
        </p:spPr>
        <p:txBody>
          <a:bodyPr>
            <a:normAutofit fontScale="92500" lnSpcReduction="20000"/>
          </a:bodyPr>
          <a:lstStyle/>
          <a:p>
            <a:r>
              <a:rPr lang="en-GB" dirty="0" smtClean="0"/>
              <a:t>A </a:t>
            </a:r>
            <a:r>
              <a:rPr lang="en-GB" dirty="0"/>
              <a:t>vulnerability refers to a known weakness of an asset (resource) that can be exploited by one or more attackers. </a:t>
            </a:r>
            <a:endParaRPr lang="en-GB" dirty="0" smtClean="0"/>
          </a:p>
          <a:p>
            <a:r>
              <a:rPr lang="en-GB" dirty="0" smtClean="0"/>
              <a:t>In </a:t>
            </a:r>
            <a:r>
              <a:rPr lang="en-GB" dirty="0"/>
              <a:t>other words, it is a known issue that allows an attack to be successful. For example, when a team member resigns and you forget to disable their access to external accounts, change logins or remove their names from company credit cards, this leaves your business open to both intentional and unintentional threats. However, most vulnerabilities are exploited by automated attackers and not a human typing on the other side of the network.</a:t>
            </a:r>
          </a:p>
          <a:p>
            <a:endParaRPr lang="en-GB" dirty="0"/>
          </a:p>
        </p:txBody>
      </p:sp>
    </p:spTree>
    <p:extLst>
      <p:ext uri="{BB962C8B-B14F-4D97-AF65-F5344CB8AC3E}">
        <p14:creationId xmlns:p14="http://schemas.microsoft.com/office/powerpoint/2010/main" val="698959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smtClean="0"/>
              <a:t>University Syllabus</a:t>
            </a:r>
            <a:endParaRPr lang="en-US" dirty="0"/>
          </a:p>
        </p:txBody>
      </p:sp>
      <p:sp>
        <p:nvSpPr>
          <p:cNvPr id="3" name="Content Placeholder 2"/>
          <p:cNvSpPr>
            <a:spLocks noGrp="1"/>
          </p:cNvSpPr>
          <p:nvPr>
            <p:ph idx="1"/>
          </p:nvPr>
        </p:nvSpPr>
        <p:spPr>
          <a:xfrm>
            <a:off x="457200" y="838200"/>
            <a:ext cx="8229600" cy="5791200"/>
          </a:xfrm>
        </p:spPr>
        <p:txBody>
          <a:bodyPr>
            <a:normAutofit fontScale="47500" lnSpcReduction="20000"/>
          </a:bodyPr>
          <a:lstStyle/>
          <a:p>
            <a:r>
              <a:rPr lang="en-GB" b="1" dirty="0" err="1"/>
              <a:t>Savitribai</a:t>
            </a:r>
            <a:r>
              <a:rPr lang="en-GB" b="1" dirty="0"/>
              <a:t> </a:t>
            </a:r>
            <a:r>
              <a:rPr lang="en-GB" b="1" dirty="0" err="1"/>
              <a:t>Phule</a:t>
            </a:r>
            <a:r>
              <a:rPr lang="en-GB" b="1" dirty="0"/>
              <a:t> Pune University </a:t>
            </a:r>
            <a:endParaRPr lang="en-GB" dirty="0"/>
          </a:p>
          <a:p>
            <a:r>
              <a:rPr lang="en-GB" b="1" dirty="0"/>
              <a:t>Fourth Year of Information Technology (2015 Course) </a:t>
            </a:r>
            <a:endParaRPr lang="en-GB" dirty="0"/>
          </a:p>
          <a:p>
            <a:r>
              <a:rPr lang="en-GB" b="1" dirty="0"/>
              <a:t>414453: Information and Cyber Security </a:t>
            </a:r>
            <a:r>
              <a:rPr lang="en-GB" dirty="0"/>
              <a:t>	</a:t>
            </a:r>
          </a:p>
          <a:p>
            <a:r>
              <a:rPr lang="en-GB" b="1" dirty="0"/>
              <a:t>Teaching Scheme: </a:t>
            </a:r>
            <a:endParaRPr lang="en-GB" dirty="0"/>
          </a:p>
          <a:p>
            <a:r>
              <a:rPr lang="en-GB" b="1" dirty="0"/>
              <a:t>TH:03 Hours/Week </a:t>
            </a:r>
            <a:r>
              <a:rPr lang="en-GB" dirty="0"/>
              <a:t>	</a:t>
            </a:r>
            <a:r>
              <a:rPr lang="en-GB" b="1" dirty="0"/>
              <a:t>Credits: 03 </a:t>
            </a:r>
            <a:r>
              <a:rPr lang="en-GB" dirty="0"/>
              <a:t>	</a:t>
            </a:r>
            <a:r>
              <a:rPr lang="en-GB" b="1" dirty="0"/>
              <a:t>Examination Scheme: </a:t>
            </a:r>
            <a:r>
              <a:rPr lang="en-GB" dirty="0"/>
              <a:t>	</a:t>
            </a:r>
          </a:p>
          <a:p>
            <a:r>
              <a:rPr lang="en-GB" b="1" dirty="0"/>
              <a:t>In-</a:t>
            </a:r>
            <a:r>
              <a:rPr lang="en-GB" b="1" dirty="0" err="1"/>
              <a:t>Sem</a:t>
            </a:r>
            <a:r>
              <a:rPr lang="en-GB" b="1" dirty="0"/>
              <a:t> (Paper): 30 Marks </a:t>
            </a:r>
            <a:endParaRPr lang="en-GB" dirty="0"/>
          </a:p>
          <a:p>
            <a:r>
              <a:rPr lang="en-GB" b="1" dirty="0"/>
              <a:t>End-</a:t>
            </a:r>
            <a:r>
              <a:rPr lang="en-GB" b="1" dirty="0" err="1"/>
              <a:t>Sem</a:t>
            </a:r>
            <a:r>
              <a:rPr lang="en-GB" b="1" dirty="0"/>
              <a:t> (paper): 70 Marks </a:t>
            </a:r>
            <a:r>
              <a:rPr lang="en-GB" dirty="0"/>
              <a:t>	</a:t>
            </a:r>
          </a:p>
          <a:p>
            <a:r>
              <a:rPr lang="en-GB" b="1" dirty="0"/>
              <a:t>Prerequisites: </a:t>
            </a:r>
            <a:endParaRPr lang="en-GB" dirty="0"/>
          </a:p>
          <a:p>
            <a:r>
              <a:rPr lang="en-GB" dirty="0"/>
              <a:t>1. Data Communication. </a:t>
            </a:r>
          </a:p>
          <a:p>
            <a:r>
              <a:rPr lang="en-GB" dirty="0"/>
              <a:t>2. Computer Network. </a:t>
            </a:r>
          </a:p>
          <a:p>
            <a:r>
              <a:rPr lang="en-GB" dirty="0"/>
              <a:t>	</a:t>
            </a:r>
          </a:p>
          <a:p>
            <a:r>
              <a:rPr lang="en-GB" b="1" dirty="0"/>
              <a:t>Course Objectives: </a:t>
            </a:r>
            <a:endParaRPr lang="en-GB" dirty="0"/>
          </a:p>
          <a:p>
            <a:r>
              <a:rPr lang="en-GB" dirty="0"/>
              <a:t>1. Understand computer, network and information security. </a:t>
            </a:r>
          </a:p>
          <a:p>
            <a:r>
              <a:rPr lang="en-GB" dirty="0"/>
              <a:t>2. To study operating system security and malwares. </a:t>
            </a:r>
          </a:p>
          <a:p>
            <a:r>
              <a:rPr lang="en-GB" dirty="0"/>
              <a:t>3. To study security issues in internet protocols. </a:t>
            </a:r>
          </a:p>
          <a:p>
            <a:r>
              <a:rPr lang="en-GB" dirty="0"/>
              <a:t>4. To study network defence tools. </a:t>
            </a:r>
          </a:p>
          <a:p>
            <a:r>
              <a:rPr lang="en-GB" dirty="0"/>
              <a:t>5. To learn forensics and investigation techniques. 	</a:t>
            </a:r>
          </a:p>
          <a:p>
            <a:r>
              <a:rPr lang="en-GB" b="1" dirty="0"/>
              <a:t>Course Outcomes: </a:t>
            </a:r>
            <a:endParaRPr lang="en-GB" dirty="0"/>
          </a:p>
          <a:p>
            <a:r>
              <a:rPr lang="en-GB" dirty="0"/>
              <a:t>By the end of the course, students should be able to </a:t>
            </a:r>
          </a:p>
          <a:p>
            <a:r>
              <a:rPr lang="en-GB" dirty="0"/>
              <a:t>1. Use basic cryptographic techniques in application development. </a:t>
            </a:r>
          </a:p>
          <a:p>
            <a:r>
              <a:rPr lang="en-GB" dirty="0"/>
              <a:t>2. Apply methods for authentication, access control, intrusion detection and prevention. </a:t>
            </a:r>
          </a:p>
          <a:p>
            <a:r>
              <a:rPr lang="en-GB" dirty="0"/>
              <a:t>3. To apply the scientific method to digital forensics and perform forensic investigations. </a:t>
            </a:r>
          </a:p>
          <a:p>
            <a:r>
              <a:rPr lang="en-GB" dirty="0"/>
              <a:t>4. To develop computer forensics awareness. </a:t>
            </a:r>
          </a:p>
          <a:p>
            <a:r>
              <a:rPr lang="en-GB" dirty="0"/>
              <a:t>5. Ability to use computer forensics tools. 	</a:t>
            </a:r>
          </a:p>
        </p:txBody>
      </p:sp>
    </p:spTree>
    <p:extLst>
      <p:ext uri="{BB962C8B-B14F-4D97-AF65-F5344CB8AC3E}">
        <p14:creationId xmlns:p14="http://schemas.microsoft.com/office/powerpoint/2010/main" val="4689233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554162"/>
          </a:xfrm>
        </p:spPr>
        <p:txBody>
          <a:bodyPr>
            <a:normAutofit fontScale="90000"/>
          </a:bodyPr>
          <a:lstStyle/>
          <a:p>
            <a:pPr algn="l"/>
            <a:r>
              <a:rPr lang="en-GB" sz="2200" dirty="0" smtClean="0"/>
              <a:t/>
            </a:r>
            <a:br>
              <a:rPr lang="en-GB" sz="2200" dirty="0" smtClean="0"/>
            </a:br>
            <a:r>
              <a:rPr lang="en-GB" sz="2200" dirty="0"/>
              <a:t/>
            </a:r>
            <a:br>
              <a:rPr lang="en-GB" sz="2200" dirty="0"/>
            </a:br>
            <a:r>
              <a:rPr lang="en-GB" sz="2200" dirty="0" smtClean="0"/>
              <a:t/>
            </a:r>
            <a:br>
              <a:rPr lang="en-GB" sz="2200" dirty="0" smtClean="0"/>
            </a:br>
            <a:r>
              <a:rPr lang="en-GB" sz="2200" dirty="0"/>
              <a:t/>
            </a:r>
            <a:br>
              <a:rPr lang="en-GB" sz="2200" dirty="0"/>
            </a:br>
            <a:r>
              <a:rPr lang="en-GB" sz="2200" dirty="0" smtClean="0"/>
              <a:t>Testing </a:t>
            </a:r>
            <a:r>
              <a:rPr lang="en-GB" sz="2200" dirty="0"/>
              <a:t>for vulnerabilities is critical to ensuring the continued security of your systems by identifying weak points and developing a strategy to respond quickly. Here are some questions to ask when determining your security vulnerabilities:</a:t>
            </a:r>
            <a:br>
              <a:rPr lang="en-GB" sz="2200" dirty="0"/>
            </a:br>
            <a:r>
              <a:rPr lang="en-GB" dirty="0"/>
              <a:t/>
            </a:r>
            <a:br>
              <a:rPr lang="en-GB" dirty="0"/>
            </a:br>
            <a:endParaRPr lang="en-GB" dirty="0"/>
          </a:p>
        </p:txBody>
      </p:sp>
      <p:sp>
        <p:nvSpPr>
          <p:cNvPr id="3" name="Content Placeholder 2"/>
          <p:cNvSpPr>
            <a:spLocks noGrp="1"/>
          </p:cNvSpPr>
          <p:nvPr>
            <p:ph idx="1"/>
          </p:nvPr>
        </p:nvSpPr>
        <p:spPr>
          <a:xfrm>
            <a:off x="457200" y="1828800"/>
            <a:ext cx="8229600" cy="5029200"/>
          </a:xfrm>
        </p:spPr>
        <p:txBody>
          <a:bodyPr>
            <a:normAutofit fontScale="85000" lnSpcReduction="20000"/>
          </a:bodyPr>
          <a:lstStyle/>
          <a:p>
            <a:r>
              <a:rPr lang="en-GB" dirty="0" smtClean="0"/>
              <a:t>Is </a:t>
            </a:r>
            <a:r>
              <a:rPr lang="en-GB" dirty="0"/>
              <a:t>your data backed up and stored in a secure off-site location?</a:t>
            </a:r>
          </a:p>
          <a:p>
            <a:r>
              <a:rPr lang="en-GB" dirty="0"/>
              <a:t>Is your data stored in the cloud? If yes, how exactly is it being protected from cloud vulnerabilities?</a:t>
            </a:r>
          </a:p>
          <a:p>
            <a:r>
              <a:rPr lang="en-GB" dirty="0"/>
              <a:t>What kind of network security do you have to determine who can access, modify or delete information from within your organization?</a:t>
            </a:r>
          </a:p>
          <a:p>
            <a:r>
              <a:rPr lang="en-GB" dirty="0"/>
              <a:t>What kind of antivirus protection is in use? Are the licenses current? Is it running as often as needed?</a:t>
            </a:r>
          </a:p>
          <a:p>
            <a:r>
              <a:rPr lang="en-GB" dirty="0"/>
              <a:t>Do you have a data recovery plan in the event of a vulnerability being exploited?</a:t>
            </a:r>
          </a:p>
          <a:p>
            <a:r>
              <a:rPr lang="en-GB" dirty="0"/>
              <a:t>Understanding your </a:t>
            </a:r>
            <a:r>
              <a:rPr lang="en-GB" dirty="0">
                <a:hlinkClick r:id="rId2"/>
              </a:rPr>
              <a:t>vulnerabilities</a:t>
            </a:r>
            <a:r>
              <a:rPr lang="en-GB" dirty="0"/>
              <a:t> is the first step to managing your risk.</a:t>
            </a:r>
          </a:p>
        </p:txBody>
      </p:sp>
    </p:spTree>
    <p:extLst>
      <p:ext uri="{BB962C8B-B14F-4D97-AF65-F5344CB8AC3E}">
        <p14:creationId xmlns:p14="http://schemas.microsoft.com/office/powerpoint/2010/main" val="42390449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b="1" dirty="0"/>
              <a:t>Risk</a:t>
            </a:r>
            <a:br>
              <a:rPr lang="en-GB" b="1" dirty="0"/>
            </a:br>
            <a:endParaRPr lang="en-GB" dirty="0"/>
          </a:p>
        </p:txBody>
      </p:sp>
      <p:sp>
        <p:nvSpPr>
          <p:cNvPr id="3" name="Content Placeholder 2"/>
          <p:cNvSpPr>
            <a:spLocks noGrp="1"/>
          </p:cNvSpPr>
          <p:nvPr>
            <p:ph idx="1"/>
          </p:nvPr>
        </p:nvSpPr>
        <p:spPr>
          <a:xfrm>
            <a:off x="457200" y="1600200"/>
            <a:ext cx="8229600" cy="4648200"/>
          </a:xfrm>
        </p:spPr>
        <p:txBody>
          <a:bodyPr>
            <a:normAutofit fontScale="77500" lnSpcReduction="20000"/>
          </a:bodyPr>
          <a:lstStyle/>
          <a:p>
            <a:r>
              <a:rPr lang="en-GB" dirty="0" smtClean="0"/>
              <a:t>Risk </a:t>
            </a:r>
            <a:r>
              <a:rPr lang="en-GB" dirty="0"/>
              <a:t>refers to the potential for loss or damage when a threat exploits a vulnerability. Examples of risk include financial losses as a result of business disruption, loss of privacy, reputational damage, legal implications and can even include loss of life.</a:t>
            </a:r>
          </a:p>
          <a:p>
            <a:r>
              <a:rPr lang="en-GB" dirty="0"/>
              <a:t>Risk can also be defined as follows:</a:t>
            </a:r>
          </a:p>
          <a:p>
            <a:r>
              <a:rPr lang="en-GB" i="1" dirty="0"/>
              <a:t>Risk = Threat</a:t>
            </a:r>
            <a:r>
              <a:rPr lang="en-GB" dirty="0"/>
              <a:t> X </a:t>
            </a:r>
            <a:r>
              <a:rPr lang="en-GB" i="1" dirty="0"/>
              <a:t>Vulnerability</a:t>
            </a:r>
            <a:endParaRPr lang="en-GB" dirty="0"/>
          </a:p>
          <a:p>
            <a:r>
              <a:rPr lang="en-GB" dirty="0"/>
              <a:t>You can reduce the potential for risk by creating and implementing a risk management plan. Here are the key aspects to consider when developing your risk management strategy:</a:t>
            </a:r>
          </a:p>
          <a:p>
            <a:r>
              <a:rPr lang="en-GB" dirty="0"/>
              <a:t/>
            </a:r>
            <a:br>
              <a:rPr lang="en-GB" dirty="0"/>
            </a:br>
            <a:endParaRPr lang="en-GB" dirty="0"/>
          </a:p>
        </p:txBody>
      </p:sp>
    </p:spTree>
    <p:extLst>
      <p:ext uri="{BB962C8B-B14F-4D97-AF65-F5344CB8AC3E}">
        <p14:creationId xmlns:p14="http://schemas.microsoft.com/office/powerpoint/2010/main" val="2484716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228600"/>
          </a:xfrm>
        </p:spPr>
        <p:txBody>
          <a:bodyPr>
            <a:normAutofit fontScale="90000"/>
          </a:bodyPr>
          <a:lstStyle/>
          <a:p>
            <a:endParaRPr lang="en-GB" dirty="0"/>
          </a:p>
        </p:txBody>
      </p:sp>
      <p:sp>
        <p:nvSpPr>
          <p:cNvPr id="3" name="Content Placeholder 2"/>
          <p:cNvSpPr>
            <a:spLocks noGrp="1"/>
          </p:cNvSpPr>
          <p:nvPr>
            <p:ph idx="1"/>
          </p:nvPr>
        </p:nvSpPr>
        <p:spPr>
          <a:xfrm>
            <a:off x="457200" y="762000"/>
            <a:ext cx="8229600" cy="5867400"/>
          </a:xfrm>
        </p:spPr>
        <p:txBody>
          <a:bodyPr>
            <a:normAutofit fontScale="62500" lnSpcReduction="20000"/>
          </a:bodyPr>
          <a:lstStyle/>
          <a:p>
            <a:r>
              <a:rPr lang="en-GB" dirty="0"/>
              <a:t>strategy:</a:t>
            </a:r>
          </a:p>
          <a:p>
            <a:r>
              <a:rPr lang="en-GB" b="1" dirty="0"/>
              <a:t>Assess risk and determine needs</a:t>
            </a:r>
            <a:r>
              <a:rPr lang="en-GB" dirty="0"/>
              <a:t>. When it comes to designing and implementing a risk assessment framework, it is critical to prioritize the most important breaches that need to be addressed. Although frequency may differ in each organization, this level of assessment must be done on a regular, recurring basis.</a:t>
            </a:r>
          </a:p>
          <a:p>
            <a:r>
              <a:rPr lang="en-GB" b="1" dirty="0"/>
              <a:t>Include a total stakeholder perspective</a:t>
            </a:r>
            <a:r>
              <a:rPr lang="en-GB" dirty="0"/>
              <a:t>. Stakeholders include the business owners as well as employees, customers and even vendors. All of these players have the potential to negatively impact the organization (potential threats) but at the same time they can be assets in helping to mitigate risk.</a:t>
            </a:r>
          </a:p>
          <a:p>
            <a:r>
              <a:rPr lang="en-GB" b="1" dirty="0"/>
              <a:t>Designate a central group of employees</a:t>
            </a:r>
            <a:r>
              <a:rPr lang="en-GB" dirty="0"/>
              <a:t> who are responsible for risk management and determine the appropriate funding level for this activity.</a:t>
            </a:r>
          </a:p>
          <a:p>
            <a:r>
              <a:rPr lang="en-GB" b="1" dirty="0"/>
              <a:t>Implement appropriate policies and related controls</a:t>
            </a:r>
            <a:r>
              <a:rPr lang="en-GB" dirty="0"/>
              <a:t> and ensure that the appropriate end users are informed of any and all changes.</a:t>
            </a:r>
          </a:p>
          <a:p>
            <a:r>
              <a:rPr lang="en-GB" b="1" dirty="0"/>
              <a:t>Monitor and evaluate policy and control effectiveness</a:t>
            </a:r>
            <a:r>
              <a:rPr lang="en-GB" dirty="0"/>
              <a:t>. The sources of risk are ever-changing which means your team must be prepared to make any necessary adjustments to the framework. This can also involve incorporating new monitoring tools and techniques.</a:t>
            </a:r>
          </a:p>
          <a:p>
            <a:endParaRPr lang="en-GB" dirty="0"/>
          </a:p>
        </p:txBody>
      </p:sp>
    </p:spTree>
    <p:extLst>
      <p:ext uri="{BB962C8B-B14F-4D97-AF65-F5344CB8AC3E}">
        <p14:creationId xmlns:p14="http://schemas.microsoft.com/office/powerpoint/2010/main" val="19046645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752600"/>
          </a:xfrm>
        </p:spPr>
        <p:txBody>
          <a:bodyPr>
            <a:noAutofit/>
          </a:bodyPr>
          <a:lstStyle/>
          <a:p>
            <a:pPr algn="l"/>
            <a:r>
              <a:rPr lang="en-GB" sz="3200" b="1" dirty="0" smtClean="0"/>
              <a:t>Summary</a:t>
            </a:r>
            <a:r>
              <a:rPr lang="en-GB" sz="3200" b="1" dirty="0"/>
              <a:t/>
            </a:r>
            <a:br>
              <a:rPr lang="en-GB" sz="3200" b="1" dirty="0"/>
            </a:br>
            <a:r>
              <a:rPr lang="en-GB" sz="3200" dirty="0"/>
              <a:t>To summarize the concepts of threat, vulnerability and risk, </a:t>
            </a:r>
            <a:r>
              <a:rPr lang="en-GB" sz="3200" dirty="0" smtClean="0"/>
              <a:t>let’s </a:t>
            </a:r>
            <a:r>
              <a:rPr lang="en-GB" sz="3200" dirty="0"/>
              <a:t>use the real-world example of a hurricane.</a:t>
            </a:r>
            <a:br>
              <a:rPr lang="en-GB" sz="3200" dirty="0"/>
            </a:br>
            <a:endParaRPr lang="en-GB" sz="3200" dirty="0"/>
          </a:p>
        </p:txBody>
      </p:sp>
      <p:sp>
        <p:nvSpPr>
          <p:cNvPr id="3" name="Content Placeholder 2"/>
          <p:cNvSpPr>
            <a:spLocks noGrp="1"/>
          </p:cNvSpPr>
          <p:nvPr>
            <p:ph idx="1"/>
          </p:nvPr>
        </p:nvSpPr>
        <p:spPr>
          <a:xfrm>
            <a:off x="457200" y="1981200"/>
            <a:ext cx="8229600" cy="4800600"/>
          </a:xfrm>
        </p:spPr>
        <p:txBody>
          <a:bodyPr>
            <a:normAutofit fontScale="85000" lnSpcReduction="20000"/>
          </a:bodyPr>
          <a:lstStyle/>
          <a:p>
            <a:r>
              <a:rPr lang="en-GB" dirty="0"/>
              <a:t>The </a:t>
            </a:r>
            <a:r>
              <a:rPr lang="en-GB" b="1" dirty="0"/>
              <a:t>threat</a:t>
            </a:r>
            <a:r>
              <a:rPr lang="en-GB" dirty="0"/>
              <a:t> of a hurricane is outside of one’s control. However, knowing that a hurricane could potentially hit can help business owners assess weak points and come up with an action plan to minimize the impact. In this scenario, a </a:t>
            </a:r>
            <a:r>
              <a:rPr lang="en-GB" b="1" dirty="0"/>
              <a:t>vulnerability</a:t>
            </a:r>
            <a:r>
              <a:rPr lang="en-GB" dirty="0"/>
              <a:t> would be not having a data recovery plan in place in the event that your physical assets are damaged as a result of the hurricane’s winds or heavy rains. The </a:t>
            </a:r>
            <a:r>
              <a:rPr lang="en-GB" b="1" dirty="0"/>
              <a:t>risk</a:t>
            </a:r>
            <a:r>
              <a:rPr lang="en-GB" dirty="0"/>
              <a:t> to your business would be the loss of information or a disruption in business as a result of not addressing your vulnerabilities.</a:t>
            </a:r>
          </a:p>
          <a:p>
            <a:r>
              <a:rPr lang="en-GB" dirty="0"/>
              <a:t/>
            </a:r>
            <a:br>
              <a:rPr lang="en-GB" dirty="0"/>
            </a:br>
            <a:endParaRPr lang="en-GB" dirty="0"/>
          </a:p>
        </p:txBody>
      </p:sp>
    </p:spTree>
    <p:extLst>
      <p:ext uri="{BB962C8B-B14F-4D97-AF65-F5344CB8AC3E}">
        <p14:creationId xmlns:p14="http://schemas.microsoft.com/office/powerpoint/2010/main" val="8136674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normAutofit fontScale="92500"/>
          </a:bodyPr>
          <a:lstStyle/>
          <a:p>
            <a:r>
              <a:rPr lang="en-GB" dirty="0"/>
              <a:t>Accurately understanding the definitions of these security components will help you to be more effective in designing a framework to identify potential threats, uncover and address your vulnerabilities in order to mitigate risk.</a:t>
            </a:r>
          </a:p>
          <a:p>
            <a:r>
              <a:rPr lang="en-GB" dirty="0" smtClean="0"/>
              <a:t>Source :</a:t>
            </a:r>
          </a:p>
          <a:p>
            <a:r>
              <a:rPr lang="en-GB" dirty="0" smtClean="0"/>
              <a:t>https</a:t>
            </a:r>
            <a:r>
              <a:rPr lang="en-GB" dirty="0"/>
              <a:t>://www.bmc.com/blogs/security-vulnerability-vs-threat-vs-risk-whats-difference/</a:t>
            </a:r>
          </a:p>
        </p:txBody>
      </p:sp>
    </p:spTree>
    <p:extLst>
      <p:ext uri="{BB962C8B-B14F-4D97-AF65-F5344CB8AC3E}">
        <p14:creationId xmlns:p14="http://schemas.microsoft.com/office/powerpoint/2010/main" val="32487328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fontScale="90000"/>
          </a:bodyPr>
          <a:lstStyle/>
          <a:p>
            <a:r>
              <a:rPr lang="en-US" dirty="0" smtClean="0"/>
              <a:t>Security Terminologies</a:t>
            </a:r>
            <a:endParaRPr lang="en-US" dirty="0"/>
          </a:p>
        </p:txBody>
      </p:sp>
      <p:sp>
        <p:nvSpPr>
          <p:cNvPr id="3" name="Content Placeholder 2"/>
          <p:cNvSpPr>
            <a:spLocks noGrp="1"/>
          </p:cNvSpPr>
          <p:nvPr>
            <p:ph idx="1"/>
          </p:nvPr>
        </p:nvSpPr>
        <p:spPr>
          <a:xfrm>
            <a:off x="152400" y="838200"/>
            <a:ext cx="8956964" cy="5791200"/>
          </a:xfrm>
        </p:spPr>
        <p:txBody>
          <a:bodyPr>
            <a:normAutofit/>
          </a:bodyPr>
          <a:lstStyle/>
          <a:p>
            <a:r>
              <a:rPr lang="en-US" sz="2600" i="1" dirty="0"/>
              <a:t>Sender and Receiver</a:t>
            </a:r>
          </a:p>
          <a:p>
            <a:pPr marL="0" indent="0">
              <a:buNone/>
            </a:pPr>
            <a:r>
              <a:rPr lang="en-US" sz="2600" dirty="0" smtClean="0"/>
              <a:t>    Suppose </a:t>
            </a:r>
            <a:r>
              <a:rPr lang="en-US" sz="2600" dirty="0"/>
              <a:t>a sender wants to send a message to a receiver.  </a:t>
            </a:r>
            <a:endParaRPr lang="en-US" sz="2600" dirty="0" smtClean="0"/>
          </a:p>
          <a:p>
            <a:pPr marL="0" indent="0">
              <a:buNone/>
            </a:pPr>
            <a:r>
              <a:rPr lang="en-US" sz="2600" dirty="0" smtClean="0"/>
              <a:t>    This </a:t>
            </a:r>
            <a:r>
              <a:rPr lang="en-US" sz="2600" dirty="0"/>
              <a:t>sender wants to send </a:t>
            </a:r>
            <a:r>
              <a:rPr lang="en-US" sz="2600" dirty="0" smtClean="0"/>
              <a:t>the message </a:t>
            </a:r>
            <a:r>
              <a:rPr lang="en-US" sz="2600" dirty="0"/>
              <a:t>securely</a:t>
            </a:r>
            <a:r>
              <a:rPr lang="en-US" sz="2600" dirty="0" smtClean="0"/>
              <a:t>:</a:t>
            </a:r>
          </a:p>
          <a:p>
            <a:pPr marL="0" indent="0">
              <a:buNone/>
            </a:pPr>
            <a:r>
              <a:rPr lang="en-US" sz="2600" dirty="0" smtClean="0"/>
              <a:t>    She </a:t>
            </a:r>
            <a:r>
              <a:rPr lang="en-US" sz="2600" dirty="0"/>
              <a:t>wants to make sure an eavesdropper cannot read the </a:t>
            </a:r>
            <a:r>
              <a:rPr lang="en-US" sz="2600" dirty="0" smtClean="0"/>
              <a:t> 	message</a:t>
            </a:r>
            <a:r>
              <a:rPr lang="en-US" sz="2600" dirty="0"/>
              <a:t>.</a:t>
            </a:r>
          </a:p>
          <a:p>
            <a:r>
              <a:rPr lang="en-US" i="1" dirty="0"/>
              <a:t>Messages and Encryption</a:t>
            </a:r>
          </a:p>
          <a:p>
            <a:pPr marL="0" indent="0">
              <a:buNone/>
            </a:pPr>
            <a:r>
              <a:rPr lang="en-US" sz="2400" dirty="0"/>
              <a:t>A message is plaintext (sometimes called </a:t>
            </a:r>
            <a:r>
              <a:rPr lang="en-US" sz="2400" dirty="0" err="1"/>
              <a:t>cleartext</a:t>
            </a:r>
            <a:r>
              <a:rPr lang="en-US" sz="2400" dirty="0"/>
              <a:t>). The process of disguising a message in such a </a:t>
            </a:r>
            <a:r>
              <a:rPr lang="en-US" sz="2400" dirty="0" smtClean="0"/>
              <a:t>way as </a:t>
            </a:r>
            <a:r>
              <a:rPr lang="en-US" sz="2400" dirty="0"/>
              <a:t>to hide its substance is </a:t>
            </a:r>
            <a:r>
              <a:rPr lang="en-US" sz="2400" b="1" dirty="0"/>
              <a:t>encryption</a:t>
            </a:r>
            <a:r>
              <a:rPr lang="en-US" sz="2400" dirty="0" smtClean="0"/>
              <a:t>.</a:t>
            </a:r>
          </a:p>
          <a:p>
            <a:pPr marL="0" indent="0">
              <a:buNone/>
            </a:pPr>
            <a:r>
              <a:rPr lang="en-US" sz="2400" dirty="0" smtClean="0"/>
              <a:t> </a:t>
            </a:r>
            <a:r>
              <a:rPr lang="en-US" sz="2400" dirty="0"/>
              <a:t>An encrypted message is </a:t>
            </a:r>
            <a:r>
              <a:rPr lang="en-US" sz="2400" b="1" dirty="0" err="1"/>
              <a:t>ciphertext</a:t>
            </a:r>
            <a:r>
              <a:rPr lang="en-US" sz="2400" dirty="0"/>
              <a:t>. </a:t>
            </a:r>
            <a:endParaRPr lang="en-US" sz="2400" dirty="0" smtClean="0"/>
          </a:p>
          <a:p>
            <a:pPr marL="0" indent="0">
              <a:buNone/>
            </a:pPr>
            <a:r>
              <a:rPr lang="en-US" sz="2400" dirty="0" smtClean="0"/>
              <a:t>The </a:t>
            </a:r>
            <a:r>
              <a:rPr lang="en-US" sz="2400" dirty="0"/>
              <a:t>process of </a:t>
            </a:r>
            <a:r>
              <a:rPr lang="en-US" sz="2400" dirty="0" smtClean="0"/>
              <a:t>turning </a:t>
            </a:r>
            <a:r>
              <a:rPr lang="en-US" sz="2400" dirty="0" err="1" smtClean="0"/>
              <a:t>ciphertext</a:t>
            </a:r>
            <a:r>
              <a:rPr lang="en-US" sz="2400" dirty="0" smtClean="0"/>
              <a:t> </a:t>
            </a:r>
            <a:r>
              <a:rPr lang="en-US" sz="2400" dirty="0"/>
              <a:t>back into plaintext is </a:t>
            </a:r>
            <a:r>
              <a:rPr lang="en-US" sz="2400" b="1" dirty="0"/>
              <a:t>decryption</a:t>
            </a:r>
            <a:r>
              <a:rPr lang="en-US" sz="2400" dirty="0"/>
              <a:t>. This is all shown in Figure 1.1.</a:t>
            </a:r>
          </a:p>
        </p:txBody>
      </p:sp>
    </p:spTree>
    <p:extLst>
      <p:ext uri="{BB962C8B-B14F-4D97-AF65-F5344CB8AC3E}">
        <p14:creationId xmlns:p14="http://schemas.microsoft.com/office/powerpoint/2010/main" val="27673823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fontScale="90000"/>
          </a:bodyPr>
          <a:lstStyle/>
          <a:p>
            <a:r>
              <a:rPr lang="en-US" dirty="0" smtClean="0"/>
              <a:t>Conti…</a:t>
            </a:r>
            <a:endParaRPr lang="en-US" dirty="0"/>
          </a:p>
        </p:txBody>
      </p:sp>
      <p:sp>
        <p:nvSpPr>
          <p:cNvPr id="3" name="Content Placeholder 2"/>
          <p:cNvSpPr>
            <a:spLocks noGrp="1"/>
          </p:cNvSpPr>
          <p:nvPr>
            <p:ph idx="1"/>
          </p:nvPr>
        </p:nvSpPr>
        <p:spPr>
          <a:xfrm>
            <a:off x="152400" y="762000"/>
            <a:ext cx="8763000" cy="5943600"/>
          </a:xfrm>
        </p:spPr>
        <p:txBody>
          <a:bodyPr>
            <a:normAutofit/>
          </a:bodyPr>
          <a:lstStyle/>
          <a:p>
            <a:r>
              <a:rPr lang="en-US" sz="2400" dirty="0"/>
              <a:t>The art and science of keeping messages secure is cryptography, and it is practiced </a:t>
            </a:r>
            <a:r>
              <a:rPr lang="en-US" sz="2400" dirty="0" smtClean="0"/>
              <a:t>by cryptographers.</a:t>
            </a:r>
          </a:p>
          <a:p>
            <a:endParaRPr lang="en-US" sz="2400"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676400"/>
            <a:ext cx="47244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447800" y="2875002"/>
            <a:ext cx="3786614" cy="369332"/>
          </a:xfrm>
          <a:prstGeom prst="rect">
            <a:avLst/>
          </a:prstGeom>
        </p:spPr>
        <p:txBody>
          <a:bodyPr wrap="none">
            <a:spAutoFit/>
          </a:bodyPr>
          <a:lstStyle/>
          <a:p>
            <a:r>
              <a:rPr lang="en-US" b="1" i="1" dirty="0"/>
              <a:t>Figure 1.1 Encryption and Decryption.</a:t>
            </a:r>
            <a:endParaRPr lang="en-US" dirty="0"/>
          </a:p>
        </p:txBody>
      </p:sp>
      <p:sp>
        <p:nvSpPr>
          <p:cNvPr id="5" name="Rectangle 4"/>
          <p:cNvSpPr/>
          <p:nvPr/>
        </p:nvSpPr>
        <p:spPr>
          <a:xfrm>
            <a:off x="228600" y="3459632"/>
            <a:ext cx="8229599" cy="2308324"/>
          </a:xfrm>
          <a:prstGeom prst="rect">
            <a:avLst/>
          </a:prstGeom>
        </p:spPr>
        <p:txBody>
          <a:bodyPr wrap="square">
            <a:spAutoFit/>
          </a:bodyPr>
          <a:lstStyle/>
          <a:p>
            <a:r>
              <a:rPr lang="en-US" b="1" dirty="0"/>
              <a:t>Plaintext is denoted by </a:t>
            </a:r>
            <a:r>
              <a:rPr lang="en-US" b="1" i="1" dirty="0"/>
              <a:t>M</a:t>
            </a:r>
            <a:r>
              <a:rPr lang="en-US" b="1" dirty="0"/>
              <a:t>, for message, or </a:t>
            </a:r>
            <a:r>
              <a:rPr lang="en-US" b="1" i="1" dirty="0"/>
              <a:t>P</a:t>
            </a:r>
            <a:r>
              <a:rPr lang="en-US" b="1" dirty="0"/>
              <a:t>, for plaintext. </a:t>
            </a:r>
            <a:endParaRPr lang="en-US" b="1" dirty="0" smtClean="0"/>
          </a:p>
          <a:p>
            <a:r>
              <a:rPr lang="en-US" b="1" dirty="0" smtClean="0"/>
              <a:t>It </a:t>
            </a:r>
            <a:r>
              <a:rPr lang="en-US" b="1" dirty="0"/>
              <a:t>can be a stream of bits, a text file, </a:t>
            </a:r>
            <a:r>
              <a:rPr lang="en-US" b="1" dirty="0" smtClean="0"/>
              <a:t>a bitmap</a:t>
            </a:r>
            <a:r>
              <a:rPr lang="en-US" b="1" dirty="0"/>
              <a:t>, a stream of digitized voice, a digital video image...whatever. </a:t>
            </a:r>
            <a:endParaRPr lang="en-US" b="1" dirty="0" smtClean="0"/>
          </a:p>
          <a:p>
            <a:endParaRPr lang="en-US" b="1" dirty="0" smtClean="0"/>
          </a:p>
          <a:p>
            <a:r>
              <a:rPr lang="en-US" b="1" dirty="0" smtClean="0"/>
              <a:t>As </a:t>
            </a:r>
            <a:r>
              <a:rPr lang="en-US" b="1" dirty="0"/>
              <a:t>far as a computer </a:t>
            </a:r>
            <a:r>
              <a:rPr lang="en-US" b="1" dirty="0" smtClean="0"/>
              <a:t>is concerned</a:t>
            </a:r>
            <a:r>
              <a:rPr lang="en-US" b="1" dirty="0"/>
              <a:t>, </a:t>
            </a:r>
            <a:r>
              <a:rPr lang="en-US" b="1" i="1" dirty="0"/>
              <a:t>M </a:t>
            </a:r>
            <a:r>
              <a:rPr lang="en-US" b="1" dirty="0"/>
              <a:t>is simply binary data</a:t>
            </a:r>
            <a:r>
              <a:rPr lang="en-US" b="1"/>
              <a:t>. </a:t>
            </a:r>
            <a:endParaRPr lang="en-US" b="1" dirty="0" smtClean="0"/>
          </a:p>
          <a:p>
            <a:r>
              <a:rPr lang="en-US" b="1" dirty="0" smtClean="0"/>
              <a:t>The </a:t>
            </a:r>
            <a:r>
              <a:rPr lang="en-US" b="1" dirty="0"/>
              <a:t>plaintext can be intended for either transmission or storage. </a:t>
            </a:r>
            <a:endParaRPr lang="en-US" b="1" dirty="0" smtClean="0"/>
          </a:p>
          <a:p>
            <a:endParaRPr lang="en-US" b="1" dirty="0" smtClean="0"/>
          </a:p>
          <a:p>
            <a:r>
              <a:rPr lang="en-US" b="1" dirty="0" smtClean="0"/>
              <a:t>In any case</a:t>
            </a:r>
            <a:r>
              <a:rPr lang="en-US" b="1" dirty="0"/>
              <a:t>, </a:t>
            </a:r>
            <a:r>
              <a:rPr lang="en-US" b="1" i="1" dirty="0"/>
              <a:t>M </a:t>
            </a:r>
            <a:r>
              <a:rPr lang="en-US" b="1" dirty="0"/>
              <a:t>is the message to be encrypted.</a:t>
            </a:r>
            <a:endParaRPr lang="en-US" dirty="0"/>
          </a:p>
        </p:txBody>
      </p:sp>
    </p:spTree>
    <p:extLst>
      <p:ext uri="{BB962C8B-B14F-4D97-AF65-F5344CB8AC3E}">
        <p14:creationId xmlns:p14="http://schemas.microsoft.com/office/powerpoint/2010/main" val="33517112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smtClean="0"/>
              <a:t>Conti…</a:t>
            </a:r>
            <a:endParaRPr lang="en-US" dirty="0"/>
          </a:p>
        </p:txBody>
      </p:sp>
      <p:sp>
        <p:nvSpPr>
          <p:cNvPr id="3" name="Content Placeholder 2"/>
          <p:cNvSpPr>
            <a:spLocks noGrp="1"/>
          </p:cNvSpPr>
          <p:nvPr>
            <p:ph idx="1"/>
          </p:nvPr>
        </p:nvSpPr>
        <p:spPr>
          <a:xfrm>
            <a:off x="152400" y="762000"/>
            <a:ext cx="8763000" cy="6096000"/>
          </a:xfrm>
        </p:spPr>
        <p:txBody>
          <a:bodyPr>
            <a:noAutofit/>
          </a:bodyPr>
          <a:lstStyle/>
          <a:p>
            <a:r>
              <a:rPr lang="en-US" sz="2400" dirty="0" err="1"/>
              <a:t>Ciphertext</a:t>
            </a:r>
            <a:r>
              <a:rPr lang="en-US" sz="2400" dirty="0"/>
              <a:t> is denoted by </a:t>
            </a:r>
            <a:r>
              <a:rPr lang="en-US" sz="2400" i="1" dirty="0"/>
              <a:t>C</a:t>
            </a:r>
            <a:r>
              <a:rPr lang="en-US" sz="2400" dirty="0" smtClean="0"/>
              <a:t>.</a:t>
            </a:r>
          </a:p>
          <a:p>
            <a:r>
              <a:rPr lang="en-US" sz="2400" dirty="0" smtClean="0"/>
              <a:t> </a:t>
            </a:r>
            <a:r>
              <a:rPr lang="en-US" sz="2400" dirty="0"/>
              <a:t>It is also binary data: sometimes the same size as </a:t>
            </a:r>
            <a:r>
              <a:rPr lang="en-US" sz="2400" i="1" dirty="0"/>
              <a:t>M</a:t>
            </a:r>
            <a:r>
              <a:rPr lang="en-US" sz="2400" dirty="0"/>
              <a:t>, sometimes larger. (</a:t>
            </a:r>
            <a:r>
              <a:rPr lang="en-US" sz="2400" dirty="0" smtClean="0"/>
              <a:t>By combining </a:t>
            </a:r>
            <a:r>
              <a:rPr lang="en-US" sz="2400" dirty="0"/>
              <a:t>encryption with compression, </a:t>
            </a:r>
            <a:r>
              <a:rPr lang="en-US" sz="2400" i="1" dirty="0"/>
              <a:t>C </a:t>
            </a:r>
            <a:r>
              <a:rPr lang="en-US" sz="2400" dirty="0"/>
              <a:t>may be smaller than </a:t>
            </a:r>
            <a:r>
              <a:rPr lang="en-US" sz="2400" i="1" dirty="0"/>
              <a:t>M</a:t>
            </a:r>
            <a:r>
              <a:rPr lang="en-US" sz="2400" dirty="0"/>
              <a:t>. However, encryption does </a:t>
            </a:r>
            <a:r>
              <a:rPr lang="en-US" sz="2400" dirty="0" smtClean="0"/>
              <a:t>not accomplish this.) </a:t>
            </a:r>
          </a:p>
          <a:p>
            <a:r>
              <a:rPr lang="en-US" sz="2400" dirty="0" smtClean="0"/>
              <a:t>The encryption function </a:t>
            </a:r>
            <a:r>
              <a:rPr lang="en-US" sz="2400" i="1" dirty="0" smtClean="0"/>
              <a:t>E</a:t>
            </a:r>
            <a:r>
              <a:rPr lang="en-US" sz="2400" dirty="0" smtClean="0"/>
              <a:t>, operates on </a:t>
            </a:r>
            <a:r>
              <a:rPr lang="en-US" sz="2400" i="1" dirty="0" smtClean="0"/>
              <a:t>M </a:t>
            </a:r>
            <a:r>
              <a:rPr lang="en-US" sz="2400" dirty="0" smtClean="0"/>
              <a:t>to produce </a:t>
            </a:r>
            <a:r>
              <a:rPr lang="en-US" sz="2400" i="1" dirty="0" smtClean="0"/>
              <a:t>C</a:t>
            </a:r>
            <a:r>
              <a:rPr lang="en-US" sz="2400" dirty="0" smtClean="0"/>
              <a:t>. Or, in mathematical notation:  </a:t>
            </a:r>
            <a:endParaRPr lang="en-US" sz="2400" dirty="0"/>
          </a:p>
          <a:p>
            <a:pPr marL="0" indent="0">
              <a:buNone/>
            </a:pPr>
            <a:r>
              <a:rPr lang="en-US" sz="2400" i="1" dirty="0" smtClean="0"/>
              <a:t>     E</a:t>
            </a:r>
            <a:r>
              <a:rPr lang="en-US" sz="2400" dirty="0" smtClean="0"/>
              <a:t>(</a:t>
            </a:r>
            <a:r>
              <a:rPr lang="en-US" sz="2400" i="1" dirty="0" smtClean="0"/>
              <a:t>M</a:t>
            </a:r>
            <a:r>
              <a:rPr lang="en-US" sz="2400" dirty="0"/>
              <a:t>) = </a:t>
            </a:r>
            <a:r>
              <a:rPr lang="en-US" sz="2400" i="1" dirty="0"/>
              <a:t>C</a:t>
            </a:r>
          </a:p>
          <a:p>
            <a:r>
              <a:rPr lang="en-US" sz="2400" dirty="0"/>
              <a:t>In the reverse process, the decryption function </a:t>
            </a:r>
            <a:r>
              <a:rPr lang="en-US" sz="2400" i="1" dirty="0"/>
              <a:t>D </a:t>
            </a:r>
            <a:r>
              <a:rPr lang="en-US" sz="2400" dirty="0"/>
              <a:t>operates on </a:t>
            </a:r>
            <a:r>
              <a:rPr lang="en-US" sz="2400" i="1" dirty="0"/>
              <a:t>C </a:t>
            </a:r>
            <a:r>
              <a:rPr lang="en-US" sz="2400" dirty="0"/>
              <a:t>to produce </a:t>
            </a:r>
            <a:r>
              <a:rPr lang="en-US" sz="2400" i="1" dirty="0"/>
              <a:t>M</a:t>
            </a:r>
            <a:r>
              <a:rPr lang="en-US" sz="2400" dirty="0"/>
              <a:t>:</a:t>
            </a:r>
          </a:p>
          <a:p>
            <a:pPr marL="0" indent="0">
              <a:buNone/>
            </a:pPr>
            <a:r>
              <a:rPr lang="en-US" sz="2400" i="1" dirty="0" smtClean="0"/>
              <a:t>     D</a:t>
            </a:r>
            <a:r>
              <a:rPr lang="en-US" sz="2400" dirty="0" smtClean="0"/>
              <a:t>(</a:t>
            </a:r>
            <a:r>
              <a:rPr lang="en-US" sz="2400" i="1" dirty="0" smtClean="0"/>
              <a:t>C</a:t>
            </a:r>
            <a:r>
              <a:rPr lang="en-US" sz="2400" dirty="0"/>
              <a:t>) = </a:t>
            </a:r>
            <a:r>
              <a:rPr lang="en-US" sz="2400" i="1" dirty="0"/>
              <a:t>M</a:t>
            </a:r>
          </a:p>
          <a:p>
            <a:r>
              <a:rPr lang="en-US" sz="2400" dirty="0"/>
              <a:t>Since the whole point of encrypting and then decrypting a message is to recover the original </a:t>
            </a:r>
            <a:r>
              <a:rPr lang="en-US" sz="2400" dirty="0" smtClean="0"/>
              <a:t>plaintext, the </a:t>
            </a:r>
            <a:r>
              <a:rPr lang="en-US" sz="2400" dirty="0"/>
              <a:t>following identity must hold true:</a:t>
            </a:r>
          </a:p>
          <a:p>
            <a:pPr marL="0" indent="0">
              <a:buNone/>
            </a:pPr>
            <a:r>
              <a:rPr lang="en-US" sz="2400" i="1" dirty="0" smtClean="0"/>
              <a:t>      D</a:t>
            </a:r>
            <a:r>
              <a:rPr lang="en-US" sz="2400" dirty="0" smtClean="0"/>
              <a:t>(</a:t>
            </a:r>
            <a:r>
              <a:rPr lang="en-US" sz="2400" i="1" dirty="0" smtClean="0"/>
              <a:t>E</a:t>
            </a:r>
            <a:r>
              <a:rPr lang="en-US" sz="2400" dirty="0" smtClean="0"/>
              <a:t>(</a:t>
            </a:r>
            <a:r>
              <a:rPr lang="en-US" sz="2400" i="1" dirty="0" smtClean="0"/>
              <a:t>M</a:t>
            </a:r>
            <a:r>
              <a:rPr lang="en-US" sz="2400" dirty="0"/>
              <a:t>)) = </a:t>
            </a:r>
            <a:r>
              <a:rPr lang="en-US" sz="2400" i="1" dirty="0" smtClean="0"/>
              <a:t>M</a:t>
            </a:r>
          </a:p>
          <a:p>
            <a:pPr marL="0" indent="0">
              <a:buNone/>
            </a:pPr>
            <a:r>
              <a:rPr lang="en-US" sz="2400" i="1" dirty="0" smtClean="0"/>
              <a:t>Source: Applied </a:t>
            </a:r>
            <a:r>
              <a:rPr lang="en-US" sz="2400" i="1" dirty="0" err="1" smtClean="0"/>
              <a:t>Cryptography:Bruice</a:t>
            </a:r>
            <a:r>
              <a:rPr lang="en-US" sz="2400" i="1" dirty="0" smtClean="0"/>
              <a:t> </a:t>
            </a:r>
            <a:r>
              <a:rPr lang="en-US" sz="2400" i="1" dirty="0" err="1" smtClean="0"/>
              <a:t>Scheiner</a:t>
            </a:r>
            <a:endParaRPr lang="en-US" sz="2400" i="1" dirty="0"/>
          </a:p>
        </p:txBody>
      </p:sp>
    </p:spTree>
    <p:extLst>
      <p:ext uri="{BB962C8B-B14F-4D97-AF65-F5344CB8AC3E}">
        <p14:creationId xmlns:p14="http://schemas.microsoft.com/office/powerpoint/2010/main" val="34756781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The Security Architecture and Operational Models</a:t>
            </a:r>
            <a:endParaRPr lang="en-GB" dirty="0"/>
          </a:p>
        </p:txBody>
      </p:sp>
      <p:sp>
        <p:nvSpPr>
          <p:cNvPr id="3" name="Content Placeholder 2"/>
          <p:cNvSpPr>
            <a:spLocks noGrp="1"/>
          </p:cNvSpPr>
          <p:nvPr>
            <p:ph idx="1"/>
          </p:nvPr>
        </p:nvSpPr>
        <p:spPr>
          <a:xfrm>
            <a:off x="457200" y="1600200"/>
            <a:ext cx="8229600" cy="5029200"/>
          </a:xfrm>
        </p:spPr>
        <p:txBody>
          <a:bodyPr>
            <a:normAutofit/>
          </a:bodyPr>
          <a:lstStyle/>
          <a:p>
            <a:pPr algn="just"/>
            <a:r>
              <a:rPr lang="en-GB" dirty="0" smtClean="0"/>
              <a:t>The OSI Security Architecture:</a:t>
            </a:r>
          </a:p>
          <a:p>
            <a:pPr marL="0" indent="0" algn="just">
              <a:buNone/>
            </a:pPr>
            <a:r>
              <a:rPr lang="en-GB" sz="3000" dirty="0" smtClean="0"/>
              <a:t>-ITU-T International Telecommunication Union </a:t>
            </a:r>
            <a:r>
              <a:rPr lang="en-GB" sz="3000" dirty="0" err="1" smtClean="0"/>
              <a:t>Telecommunucation</a:t>
            </a:r>
            <a:r>
              <a:rPr lang="en-GB" sz="3000" dirty="0" smtClean="0"/>
              <a:t> </a:t>
            </a:r>
            <a:r>
              <a:rPr lang="en-GB" sz="3000" dirty="0" err="1" smtClean="0"/>
              <a:t>Standerdisation</a:t>
            </a:r>
            <a:r>
              <a:rPr lang="en-GB" sz="3000" dirty="0" smtClean="0"/>
              <a:t> Sector X.800 </a:t>
            </a:r>
            <a:r>
              <a:rPr lang="en-GB" sz="1900" dirty="0" smtClean="0"/>
              <a:t>(It is service provided by a protocol layer of communicating open system, to ensure the enough security of the system/ organization or of data transfer) </a:t>
            </a:r>
            <a:r>
              <a:rPr lang="en-GB" sz="3000" dirty="0" smtClean="0"/>
              <a:t>security architecture for OSI defines a systematic approach for providing security at each layer or it is a standard which provide systematic approach of defining and providing security requirements. </a:t>
            </a:r>
          </a:p>
          <a:p>
            <a:pPr marL="0" indent="0" algn="just">
              <a:buNone/>
            </a:pPr>
            <a:endParaRPr lang="en-GB" sz="3000" dirty="0"/>
          </a:p>
        </p:txBody>
      </p:sp>
    </p:spTree>
    <p:extLst>
      <p:ext uri="{BB962C8B-B14F-4D97-AF65-F5344CB8AC3E}">
        <p14:creationId xmlns:p14="http://schemas.microsoft.com/office/powerpoint/2010/main" val="20485413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990600"/>
          </a:xfrm>
        </p:spPr>
        <p:txBody>
          <a:bodyPr>
            <a:normAutofit fontScale="90000"/>
          </a:bodyPr>
          <a:lstStyle/>
          <a:p>
            <a:r>
              <a:rPr lang="en-US" sz="3200" dirty="0" smtClean="0"/>
              <a:t>Definition Computer security, Network Security and Information Security</a:t>
            </a:r>
            <a:endParaRPr lang="en-US" sz="3200" dirty="0"/>
          </a:p>
        </p:txBody>
      </p:sp>
      <p:sp>
        <p:nvSpPr>
          <p:cNvPr id="3" name="Content Placeholder 2"/>
          <p:cNvSpPr>
            <a:spLocks noGrp="1"/>
          </p:cNvSpPr>
          <p:nvPr>
            <p:ph idx="1"/>
          </p:nvPr>
        </p:nvSpPr>
        <p:spPr>
          <a:xfrm>
            <a:off x="228600" y="1219200"/>
            <a:ext cx="8686800" cy="5181600"/>
          </a:xfrm>
        </p:spPr>
        <p:txBody>
          <a:bodyPr>
            <a:normAutofit/>
          </a:bodyPr>
          <a:lstStyle/>
          <a:p>
            <a:r>
              <a:rPr lang="en-US" sz="2000" b="1" dirty="0" smtClean="0"/>
              <a:t>Computer Security:  </a:t>
            </a:r>
            <a:r>
              <a:rPr lang="en-US" sz="2000" dirty="0" smtClean="0"/>
              <a:t>The </a:t>
            </a:r>
            <a:r>
              <a:rPr lang="en-US" sz="2000" dirty="0"/>
              <a:t>protection afforded to an automated </a:t>
            </a:r>
            <a:r>
              <a:rPr lang="en-US" sz="2000" dirty="0" smtClean="0"/>
              <a:t>information system </a:t>
            </a:r>
            <a:r>
              <a:rPr lang="en-US" sz="2000" dirty="0"/>
              <a:t>in order to attain the applicable objectives of preserving the </a:t>
            </a:r>
            <a:r>
              <a:rPr lang="en-US" sz="2000" dirty="0" smtClean="0"/>
              <a:t>integrity, availability</a:t>
            </a:r>
            <a:r>
              <a:rPr lang="en-US" sz="2000" dirty="0"/>
              <a:t>, and confidentiality of information system </a:t>
            </a:r>
            <a:r>
              <a:rPr lang="en-US" sz="2000" dirty="0" smtClean="0"/>
              <a:t>resources(includes hardware, software</a:t>
            </a:r>
            <a:r>
              <a:rPr lang="en-US" sz="2000" dirty="0"/>
              <a:t>, </a:t>
            </a:r>
            <a:r>
              <a:rPr lang="en-US" sz="2000" dirty="0" smtClean="0"/>
              <a:t>firmware</a:t>
            </a:r>
          </a:p>
          <a:p>
            <a:pPr marL="0" indent="0">
              <a:buNone/>
            </a:pPr>
            <a:r>
              <a:rPr lang="en-US" sz="2000" dirty="0" smtClean="0"/>
              <a:t>      This </a:t>
            </a:r>
            <a:r>
              <a:rPr lang="en-US" sz="2000" dirty="0"/>
              <a:t>definition introduces three key objectives that are at the heart of </a:t>
            </a:r>
            <a:r>
              <a:rPr lang="en-US" sz="2000" dirty="0" smtClean="0"/>
              <a:t>	computer security</a:t>
            </a:r>
            <a:r>
              <a:rPr lang="en-US" sz="2000" dirty="0"/>
              <a:t>:</a:t>
            </a:r>
          </a:p>
          <a:p>
            <a:pPr marL="0" indent="0">
              <a:buNone/>
            </a:pPr>
            <a:r>
              <a:rPr lang="en-US" sz="2000" dirty="0" smtClean="0"/>
              <a:t>      • </a:t>
            </a:r>
            <a:r>
              <a:rPr lang="en-US" sz="2000" b="1" dirty="0"/>
              <a:t>Confidentiality: </a:t>
            </a:r>
            <a:r>
              <a:rPr lang="en-US" sz="2000" dirty="0"/>
              <a:t>This term covers two related concepts</a:t>
            </a:r>
            <a:r>
              <a:rPr lang="en-US" sz="2000" dirty="0" smtClean="0"/>
              <a:t>:</a:t>
            </a:r>
          </a:p>
          <a:p>
            <a:pPr marL="0" indent="0">
              <a:buNone/>
            </a:pPr>
            <a:endParaRPr lang="en-US" sz="2000" dirty="0"/>
          </a:p>
          <a:p>
            <a:pPr marL="0" indent="0">
              <a:buNone/>
            </a:pPr>
            <a:r>
              <a:rPr lang="en-US" sz="2000" dirty="0" smtClean="0"/>
              <a:t>            — </a:t>
            </a:r>
            <a:r>
              <a:rPr lang="en-US" sz="2000" b="1" dirty="0"/>
              <a:t>Data confidentiality:</a:t>
            </a:r>
            <a:r>
              <a:rPr lang="en-US" sz="2000" dirty="0"/>
              <a:t>1 Assures that private or confidential information is</a:t>
            </a:r>
          </a:p>
          <a:p>
            <a:pPr marL="0" indent="0">
              <a:buNone/>
            </a:pPr>
            <a:r>
              <a:rPr lang="en-US" sz="2000" dirty="0" smtClean="0"/>
              <a:t>                  not </a:t>
            </a:r>
            <a:r>
              <a:rPr lang="en-US" sz="2000" dirty="0"/>
              <a:t>made available or disclosed to unauthorized individuals</a:t>
            </a:r>
            <a:r>
              <a:rPr lang="en-US" sz="2000" dirty="0" smtClean="0"/>
              <a:t>.</a:t>
            </a:r>
          </a:p>
          <a:p>
            <a:pPr marL="0" indent="0">
              <a:buNone/>
            </a:pPr>
            <a:endParaRPr lang="en-US" sz="2000" dirty="0"/>
          </a:p>
          <a:p>
            <a:pPr marL="0" indent="0">
              <a:buNone/>
            </a:pPr>
            <a:r>
              <a:rPr lang="en-US" sz="2000" dirty="0" smtClean="0"/>
              <a:t>             — </a:t>
            </a:r>
            <a:r>
              <a:rPr lang="en-US" sz="2000" b="1" dirty="0"/>
              <a:t>Privacy: </a:t>
            </a:r>
            <a:r>
              <a:rPr lang="en-US" sz="2000" dirty="0"/>
              <a:t>Assures that individuals control or influence what information</a:t>
            </a:r>
          </a:p>
          <a:p>
            <a:pPr marL="0" indent="0">
              <a:buNone/>
            </a:pPr>
            <a:r>
              <a:rPr lang="en-US" sz="2000" dirty="0" smtClean="0"/>
              <a:t>                  related </a:t>
            </a:r>
            <a:r>
              <a:rPr lang="en-US" sz="2000" dirty="0"/>
              <a:t>to them may be collected and stored and by whom and to </a:t>
            </a:r>
            <a:r>
              <a:rPr lang="en-US" sz="2000" dirty="0" smtClean="0"/>
              <a:t>	 	   whom that </a:t>
            </a:r>
            <a:r>
              <a:rPr lang="en-US" sz="2000" dirty="0"/>
              <a:t>information may be disclosed</a:t>
            </a:r>
            <a:r>
              <a:rPr lang="en-US" sz="2000" dirty="0" smtClean="0"/>
              <a:t>.</a:t>
            </a:r>
            <a:endParaRPr lang="en-US" sz="2000" dirty="0"/>
          </a:p>
        </p:txBody>
      </p:sp>
    </p:spTree>
    <p:extLst>
      <p:ext uri="{BB962C8B-B14F-4D97-AF65-F5344CB8AC3E}">
        <p14:creationId xmlns:p14="http://schemas.microsoft.com/office/powerpoint/2010/main" val="5643926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smtClean="0"/>
              <a:t>Course Contents</a:t>
            </a:r>
            <a:endParaRPr lang="en-US" dirty="0"/>
          </a:p>
        </p:txBody>
      </p:sp>
      <p:sp>
        <p:nvSpPr>
          <p:cNvPr id="3" name="Content Placeholder 2"/>
          <p:cNvSpPr>
            <a:spLocks noGrp="1"/>
          </p:cNvSpPr>
          <p:nvPr>
            <p:ph idx="1"/>
          </p:nvPr>
        </p:nvSpPr>
        <p:spPr>
          <a:xfrm>
            <a:off x="457200" y="678873"/>
            <a:ext cx="8229600" cy="6026727"/>
          </a:xfrm>
        </p:spPr>
        <p:txBody>
          <a:bodyPr>
            <a:normAutofit fontScale="62500" lnSpcReduction="20000"/>
          </a:bodyPr>
          <a:lstStyle/>
          <a:p>
            <a:endParaRPr lang="en-GB" dirty="0"/>
          </a:p>
          <a:p>
            <a:r>
              <a:rPr lang="en-GB" b="1" dirty="0"/>
              <a:t>Unit I </a:t>
            </a:r>
            <a:r>
              <a:rPr lang="en-GB" dirty="0"/>
              <a:t>	</a:t>
            </a:r>
            <a:r>
              <a:rPr lang="en-GB" b="1" dirty="0"/>
              <a:t>SECURITY BASICS </a:t>
            </a:r>
            <a:r>
              <a:rPr lang="en-GB" dirty="0"/>
              <a:t>	</a:t>
            </a:r>
            <a:r>
              <a:rPr lang="en-GB" b="1" dirty="0"/>
              <a:t>7 Hrs </a:t>
            </a:r>
            <a:r>
              <a:rPr lang="en-GB" dirty="0"/>
              <a:t>	</a:t>
            </a:r>
          </a:p>
          <a:p>
            <a:r>
              <a:rPr lang="en-GB" dirty="0"/>
              <a:t>Information Security Concepts, Security Threats and Vulnerabilities, Security Architectures and Operational Models, Types of Security attacks, Goals of Security, Malicious code, Intrusion detection system (IDS): Need, Types, Limitations and Challenges, security and privacy. 	</a:t>
            </a:r>
          </a:p>
          <a:p>
            <a:r>
              <a:rPr lang="en-GB" b="1" dirty="0" smtClean="0"/>
              <a:t>Unit </a:t>
            </a:r>
            <a:r>
              <a:rPr lang="en-GB" b="1" dirty="0"/>
              <a:t>II </a:t>
            </a:r>
            <a:r>
              <a:rPr lang="en-GB" dirty="0"/>
              <a:t>	</a:t>
            </a:r>
            <a:r>
              <a:rPr lang="en-GB" b="1" dirty="0"/>
              <a:t>SYMMETRIC AND ASYMMETRIC KEY CRYPTOGRAPHY </a:t>
            </a:r>
            <a:r>
              <a:rPr lang="en-GB" dirty="0"/>
              <a:t>	</a:t>
            </a:r>
            <a:r>
              <a:rPr lang="en-GB" b="1" dirty="0"/>
              <a:t>7Hrs </a:t>
            </a:r>
            <a:r>
              <a:rPr lang="en-GB" dirty="0"/>
              <a:t>	</a:t>
            </a:r>
          </a:p>
          <a:p>
            <a:r>
              <a:rPr lang="en-GB" dirty="0"/>
              <a:t>Introduction, Classical Encryption Techniques, Block Ciphers and Data Encryption standards, Advanced Encryption standard, Public Key Cryptography and RSA, Chinese Remainder Theorem, </a:t>
            </a:r>
            <a:r>
              <a:rPr lang="en-GB" dirty="0" err="1"/>
              <a:t>Diffie</a:t>
            </a:r>
            <a:r>
              <a:rPr lang="en-GB" dirty="0"/>
              <a:t>-Hellman, </a:t>
            </a:r>
            <a:r>
              <a:rPr lang="en-GB" dirty="0" err="1"/>
              <a:t>Elgamal</a:t>
            </a:r>
            <a:r>
              <a:rPr lang="en-GB" dirty="0"/>
              <a:t> Curve Arithmetic, Elliptic Curve Arithmetic, Elliptic Curve Cryptography. 	</a:t>
            </a:r>
          </a:p>
          <a:p>
            <a:r>
              <a:rPr lang="en-GB" b="1" dirty="0"/>
              <a:t>Unit III </a:t>
            </a:r>
            <a:r>
              <a:rPr lang="en-GB" dirty="0"/>
              <a:t>	</a:t>
            </a:r>
            <a:r>
              <a:rPr lang="en-GB" b="1" dirty="0"/>
              <a:t>DATA INTEGRITY ALGORITHMS AND SECURITY REQUIREMENTS </a:t>
            </a:r>
            <a:r>
              <a:rPr lang="en-GB" dirty="0"/>
              <a:t>	</a:t>
            </a:r>
            <a:r>
              <a:rPr lang="en-GB" b="1" dirty="0"/>
              <a:t>7 Hrs </a:t>
            </a:r>
            <a:r>
              <a:rPr lang="en-GB" dirty="0"/>
              <a:t>	</a:t>
            </a:r>
          </a:p>
          <a:p>
            <a:r>
              <a:rPr lang="en-GB" dirty="0"/>
              <a:t>Cryptographic Hash Functions, requirements and security, SHA-1, SHA-3, Digital Signatures, X.509 Certificate, Kerberos, IP Security: Architecture Protocols IPv4, IPv6, AH, EPS, ISAKMP, Web Security: SSL, HTTPS, Mail Security: PGP, S/MIME 	</a:t>
            </a:r>
          </a:p>
          <a:p>
            <a:r>
              <a:rPr lang="en-GB" b="1" dirty="0"/>
              <a:t>Unit IV </a:t>
            </a:r>
            <a:r>
              <a:rPr lang="en-GB" dirty="0"/>
              <a:t>	</a:t>
            </a:r>
            <a:r>
              <a:rPr lang="en-GB" b="1" dirty="0"/>
              <a:t>LEGAL, ETHICAL, AND PROFESSIONAL ISSUES IN INFORMATION SECURITY, RISK MANAGEMENT </a:t>
            </a:r>
            <a:r>
              <a:rPr lang="en-GB" dirty="0"/>
              <a:t>	</a:t>
            </a:r>
            <a:r>
              <a:rPr lang="en-GB" b="1" dirty="0"/>
              <a:t>7 Hrs </a:t>
            </a:r>
            <a:r>
              <a:rPr lang="en-GB" dirty="0"/>
              <a:t>	</a:t>
            </a:r>
          </a:p>
          <a:p>
            <a:endParaRPr lang="en-US" dirty="0"/>
          </a:p>
          <a:p>
            <a:endParaRPr lang="en-US" dirty="0"/>
          </a:p>
        </p:txBody>
      </p:sp>
    </p:spTree>
    <p:extLst>
      <p:ext uri="{BB962C8B-B14F-4D97-AF65-F5344CB8AC3E}">
        <p14:creationId xmlns:p14="http://schemas.microsoft.com/office/powerpoint/2010/main" val="2087448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200" dirty="0" smtClean="0"/>
              <a:t>Computer Security Conti..</a:t>
            </a:r>
            <a:endParaRPr lang="en-US" sz="3200" dirty="0"/>
          </a:p>
        </p:txBody>
      </p:sp>
      <p:sp>
        <p:nvSpPr>
          <p:cNvPr id="3" name="Content Placeholder 2"/>
          <p:cNvSpPr>
            <a:spLocks noGrp="1"/>
          </p:cNvSpPr>
          <p:nvPr>
            <p:ph idx="1"/>
          </p:nvPr>
        </p:nvSpPr>
        <p:spPr>
          <a:xfrm>
            <a:off x="457200" y="1143000"/>
            <a:ext cx="8229600" cy="4983163"/>
          </a:xfrm>
        </p:spPr>
        <p:txBody>
          <a:bodyPr>
            <a:normAutofit fontScale="85000" lnSpcReduction="20000"/>
          </a:bodyPr>
          <a:lstStyle/>
          <a:p>
            <a:pPr marL="0" indent="0">
              <a:buNone/>
            </a:pPr>
            <a:r>
              <a:rPr lang="en-US" dirty="0" smtClean="0"/>
              <a:t>• </a:t>
            </a:r>
            <a:r>
              <a:rPr lang="en-US" b="1" dirty="0"/>
              <a:t>Integrity: </a:t>
            </a:r>
            <a:r>
              <a:rPr lang="en-US" dirty="0"/>
              <a:t>This term covers two related concepts:</a:t>
            </a:r>
          </a:p>
          <a:p>
            <a:pPr marL="0" indent="0">
              <a:buNone/>
            </a:pPr>
            <a:r>
              <a:rPr lang="en-US" dirty="0" smtClean="0"/>
              <a:t>         — </a:t>
            </a:r>
            <a:r>
              <a:rPr lang="en-US" b="1" dirty="0"/>
              <a:t>Data integrity: </a:t>
            </a:r>
            <a:r>
              <a:rPr lang="en-US" dirty="0"/>
              <a:t>Assures that information and </a:t>
            </a:r>
            <a:r>
              <a:rPr lang="en-US" dirty="0" smtClean="0"/>
              <a:t>	   programs  	 are 	changed only in </a:t>
            </a:r>
            <a:r>
              <a:rPr lang="en-US" dirty="0"/>
              <a:t>a specified and </a:t>
            </a:r>
            <a:r>
              <a:rPr lang="en-US" dirty="0" smtClean="0"/>
              <a:t>	   authorized 	 manner</a:t>
            </a:r>
            <a:r>
              <a:rPr lang="en-US" dirty="0"/>
              <a:t>.</a:t>
            </a:r>
          </a:p>
          <a:p>
            <a:pPr marL="0" indent="0">
              <a:buNone/>
            </a:pPr>
            <a:r>
              <a:rPr lang="en-US" dirty="0" smtClean="0"/>
              <a:t>         — </a:t>
            </a:r>
            <a:r>
              <a:rPr lang="en-US" b="1" dirty="0"/>
              <a:t>System integrity : </a:t>
            </a:r>
            <a:r>
              <a:rPr lang="en-US" dirty="0"/>
              <a:t>Assures that a system performs </a:t>
            </a:r>
            <a:r>
              <a:rPr lang="en-US" dirty="0" smtClean="0"/>
              <a:t>	its </a:t>
            </a:r>
            <a:r>
              <a:rPr lang="en-US" dirty="0"/>
              <a:t>intended function </a:t>
            </a:r>
            <a:r>
              <a:rPr lang="en-US" dirty="0" smtClean="0"/>
              <a:t>in an </a:t>
            </a:r>
            <a:r>
              <a:rPr lang="en-US" dirty="0"/>
              <a:t>unimpaired manner, </a:t>
            </a:r>
            <a:r>
              <a:rPr lang="en-US" dirty="0" smtClean="0"/>
              <a:t>	free </a:t>
            </a:r>
            <a:r>
              <a:rPr lang="en-US" dirty="0"/>
              <a:t>from deliberate or inadvertent unauthorized</a:t>
            </a:r>
          </a:p>
          <a:p>
            <a:pPr marL="0" indent="0">
              <a:buNone/>
            </a:pPr>
            <a:r>
              <a:rPr lang="en-US" dirty="0" smtClean="0"/>
              <a:t>            manipulation </a:t>
            </a:r>
            <a:r>
              <a:rPr lang="en-US" dirty="0"/>
              <a:t>of the system.</a:t>
            </a:r>
          </a:p>
          <a:p>
            <a:pPr marL="0" indent="0">
              <a:buNone/>
            </a:pPr>
            <a:r>
              <a:rPr lang="en-US" dirty="0" smtClean="0"/>
              <a:t>• </a:t>
            </a:r>
            <a:r>
              <a:rPr lang="en-US" b="1" dirty="0"/>
              <a:t>Availability: </a:t>
            </a:r>
            <a:r>
              <a:rPr lang="en-US" dirty="0"/>
              <a:t>Assures that systems work promptly and </a:t>
            </a:r>
            <a:r>
              <a:rPr lang="en-US" dirty="0" smtClean="0"/>
              <a:t>		service </a:t>
            </a:r>
            <a:r>
              <a:rPr lang="en-US" dirty="0"/>
              <a:t>is not denied </a:t>
            </a:r>
            <a:r>
              <a:rPr lang="en-US" dirty="0" smtClean="0"/>
              <a:t>to authorized </a:t>
            </a:r>
            <a:r>
              <a:rPr lang="en-US" dirty="0"/>
              <a:t>users.</a:t>
            </a:r>
          </a:p>
          <a:p>
            <a:pPr marL="0" indent="0">
              <a:buNone/>
            </a:pPr>
            <a:r>
              <a:rPr lang="en-US" dirty="0" smtClean="0"/>
              <a:t> 		These </a:t>
            </a:r>
            <a:r>
              <a:rPr lang="en-US" dirty="0"/>
              <a:t>three concepts form what is often </a:t>
            </a:r>
            <a:r>
              <a:rPr lang="en-US" dirty="0" smtClean="0"/>
              <a:t>		referred </a:t>
            </a:r>
            <a:r>
              <a:rPr lang="en-US" dirty="0"/>
              <a:t>to as the </a:t>
            </a:r>
            <a:r>
              <a:rPr lang="en-US" b="1" dirty="0"/>
              <a:t>CIA </a:t>
            </a:r>
            <a:r>
              <a:rPr lang="en-US" b="1" dirty="0" smtClean="0"/>
              <a:t>triad </a:t>
            </a:r>
            <a:r>
              <a:rPr lang="en-US" dirty="0" smtClean="0"/>
              <a:t>are</a:t>
            </a:r>
            <a:r>
              <a:rPr lang="en-US" dirty="0"/>
              <a:t>, </a:t>
            </a:r>
            <a:r>
              <a:rPr lang="en-US" dirty="0" smtClean="0"/>
              <a:t>				Formation/data</a:t>
            </a:r>
            <a:r>
              <a:rPr lang="en-US" dirty="0"/>
              <a:t>, and telecommunications).</a:t>
            </a:r>
          </a:p>
          <a:p>
            <a:endParaRPr lang="en-US" dirty="0"/>
          </a:p>
        </p:txBody>
      </p:sp>
    </p:spTree>
    <p:extLst>
      <p:ext uri="{BB962C8B-B14F-4D97-AF65-F5344CB8AC3E}">
        <p14:creationId xmlns:p14="http://schemas.microsoft.com/office/powerpoint/2010/main" val="25800691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endParaRPr lang="en-US" dirty="0"/>
          </a:p>
        </p:txBody>
      </p:sp>
      <p:sp>
        <p:nvSpPr>
          <p:cNvPr id="3" name="Content Placeholder 2"/>
          <p:cNvSpPr>
            <a:spLocks noGrp="1"/>
          </p:cNvSpPr>
          <p:nvPr>
            <p:ph idx="1"/>
          </p:nvPr>
        </p:nvSpPr>
        <p:spPr>
          <a:xfrm>
            <a:off x="76200" y="0"/>
            <a:ext cx="8686800" cy="6705599"/>
          </a:xfrm>
        </p:spPr>
        <p:txBody>
          <a:bodyPr>
            <a:normAutofit fontScale="55000" lnSpcReduction="20000"/>
          </a:bodyPr>
          <a:lstStyle/>
          <a:p>
            <a:endParaRPr lang="en-US" dirty="0" smtClean="0"/>
          </a:p>
          <a:p>
            <a:endParaRPr lang="en-US" dirty="0"/>
          </a:p>
          <a:p>
            <a:endParaRPr lang="en-US" dirty="0" smtClean="0"/>
          </a:p>
          <a:p>
            <a:endParaRPr lang="en-US" dirty="0"/>
          </a:p>
          <a:p>
            <a:endParaRPr lang="en-US" dirty="0" smtClean="0"/>
          </a:p>
          <a:p>
            <a:endParaRPr lang="en-US" dirty="0" smtClean="0"/>
          </a:p>
          <a:p>
            <a:endParaRPr lang="en-US" dirty="0"/>
          </a:p>
          <a:p>
            <a:endParaRPr lang="en-US" dirty="0" smtClean="0"/>
          </a:p>
          <a:p>
            <a:endParaRPr lang="en-US" dirty="0" smtClean="0"/>
          </a:p>
          <a:p>
            <a:pPr marL="0" indent="0">
              <a:buNone/>
            </a:pPr>
            <a:endParaRPr lang="en-US" dirty="0" smtClean="0"/>
          </a:p>
          <a:p>
            <a:pPr marL="0" indent="0">
              <a:buNone/>
            </a:pPr>
            <a:r>
              <a:rPr lang="en-US" dirty="0" smtClean="0"/>
              <a:t>some </a:t>
            </a:r>
            <a:r>
              <a:rPr lang="en-US" dirty="0"/>
              <a:t>in the security field feel that additional concepts are needed to present</a:t>
            </a:r>
          </a:p>
          <a:p>
            <a:pPr marL="0" indent="0">
              <a:buNone/>
            </a:pPr>
            <a:r>
              <a:rPr lang="en-US" dirty="0"/>
              <a:t>a complete picture. Two of the most commonly mentioned are as follows:</a:t>
            </a:r>
          </a:p>
          <a:p>
            <a:pPr marL="0" indent="0">
              <a:buNone/>
            </a:pPr>
            <a:r>
              <a:rPr lang="en-US" dirty="0"/>
              <a:t>• </a:t>
            </a:r>
            <a:r>
              <a:rPr lang="en-US" b="1" dirty="0"/>
              <a:t>Authenticity: </a:t>
            </a:r>
            <a:r>
              <a:rPr lang="en-US" dirty="0"/>
              <a:t>The property of being genuine and being able to be verified and</a:t>
            </a:r>
          </a:p>
          <a:p>
            <a:pPr marL="0" indent="0">
              <a:buNone/>
            </a:pPr>
            <a:r>
              <a:rPr lang="en-US" dirty="0" smtClean="0"/>
              <a:t>   	trusted</a:t>
            </a:r>
            <a:r>
              <a:rPr lang="en-US" dirty="0"/>
              <a:t>; confidence in the validity of a transmission, a message, or message</a:t>
            </a:r>
          </a:p>
          <a:p>
            <a:pPr marL="0" indent="0">
              <a:buNone/>
            </a:pPr>
            <a:r>
              <a:rPr lang="en-US" dirty="0" smtClean="0"/>
              <a:t> 	originator</a:t>
            </a:r>
            <a:r>
              <a:rPr lang="en-US" dirty="0"/>
              <a:t>. This means verifying that users are who they say they are and that</a:t>
            </a:r>
          </a:p>
          <a:p>
            <a:pPr marL="0" indent="0">
              <a:buNone/>
            </a:pPr>
            <a:r>
              <a:rPr lang="en-US" dirty="0" smtClean="0"/>
              <a:t>       	 each </a:t>
            </a:r>
            <a:r>
              <a:rPr lang="en-US" dirty="0"/>
              <a:t>input arriving at the system came from a trusted source</a:t>
            </a:r>
            <a:r>
              <a:rPr lang="en-US" dirty="0" smtClean="0"/>
              <a:t>.</a:t>
            </a:r>
          </a:p>
          <a:p>
            <a:pPr marL="0" indent="0">
              <a:buNone/>
            </a:pPr>
            <a:endParaRPr lang="en-US" dirty="0"/>
          </a:p>
          <a:p>
            <a:pPr marL="0" indent="0">
              <a:buNone/>
            </a:pPr>
            <a:r>
              <a:rPr lang="en-US" dirty="0" smtClean="0"/>
              <a:t>• </a:t>
            </a:r>
            <a:r>
              <a:rPr lang="en-US" b="1" dirty="0"/>
              <a:t>Accountability: </a:t>
            </a:r>
            <a:r>
              <a:rPr lang="en-US" dirty="0"/>
              <a:t>The security goal that generates the requirement for actions</a:t>
            </a:r>
          </a:p>
          <a:p>
            <a:pPr marL="0" indent="0">
              <a:buNone/>
            </a:pPr>
            <a:r>
              <a:rPr lang="en-US" dirty="0" smtClean="0"/>
              <a:t>                     of </a:t>
            </a:r>
            <a:r>
              <a:rPr lang="en-US" dirty="0"/>
              <a:t>an entity to be traced uniquely to that entity. This supports nonrepudiation,</a:t>
            </a:r>
          </a:p>
          <a:p>
            <a:pPr marL="0" indent="0">
              <a:buNone/>
            </a:pPr>
            <a:r>
              <a:rPr lang="en-US" dirty="0" smtClean="0"/>
              <a:t>                     deterrence</a:t>
            </a:r>
            <a:r>
              <a:rPr lang="en-US" dirty="0"/>
              <a:t>, fault isolation, intrusion detection and prevention, and after-action</a:t>
            </a:r>
          </a:p>
          <a:p>
            <a:pPr marL="0" indent="0">
              <a:buNone/>
            </a:pPr>
            <a:r>
              <a:rPr lang="en-US" dirty="0" smtClean="0"/>
              <a:t>	recovery </a:t>
            </a:r>
            <a:r>
              <a:rPr lang="en-US" dirty="0"/>
              <a:t>and legal action. Because truly secure systems aren’t yet an achievable</a:t>
            </a:r>
          </a:p>
          <a:p>
            <a:pPr marL="0" indent="0">
              <a:buNone/>
            </a:pPr>
            <a:r>
              <a:rPr lang="en-US" dirty="0" smtClean="0"/>
              <a:t>	goal</a:t>
            </a:r>
            <a:r>
              <a:rPr lang="en-US" dirty="0"/>
              <a:t>, we must be able to trace a security breach to a responsible party. Systems</a:t>
            </a:r>
          </a:p>
          <a:p>
            <a:pPr marL="0" indent="0">
              <a:buNone/>
            </a:pPr>
            <a:r>
              <a:rPr lang="en-US" dirty="0" smtClean="0"/>
              <a:t>	must </a:t>
            </a:r>
            <a:r>
              <a:rPr lang="en-US" dirty="0"/>
              <a:t>keep records of their activities to permit later forensic analysis to trace</a:t>
            </a:r>
          </a:p>
          <a:p>
            <a:pPr marL="0" indent="0">
              <a:buNone/>
            </a:pPr>
            <a:r>
              <a:rPr lang="en-US" dirty="0" smtClean="0"/>
              <a:t>	security </a:t>
            </a:r>
            <a:r>
              <a:rPr lang="en-US" dirty="0"/>
              <a:t>breaches or to aid in transaction disputes.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63354"/>
            <a:ext cx="4267200" cy="2563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65132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smtClean="0"/>
              <a:t>Network Security</a:t>
            </a:r>
            <a:endParaRPr lang="en-US" dirty="0"/>
          </a:p>
        </p:txBody>
      </p:sp>
      <p:sp>
        <p:nvSpPr>
          <p:cNvPr id="3" name="Content Placeholder 2"/>
          <p:cNvSpPr>
            <a:spLocks noGrp="1"/>
          </p:cNvSpPr>
          <p:nvPr>
            <p:ph idx="1"/>
          </p:nvPr>
        </p:nvSpPr>
        <p:spPr>
          <a:xfrm>
            <a:off x="457200" y="762000"/>
            <a:ext cx="8229600" cy="5364163"/>
          </a:xfrm>
        </p:spPr>
        <p:txBody>
          <a:bodyPr/>
          <a:lstStyle/>
          <a:p>
            <a:r>
              <a:rPr lang="en-US" dirty="0"/>
              <a:t>A network security system typically relies on layers of protection and consists of multiple components including networking monitoring and security software in addition to hardware and appliances. All components work together to increase the overall security of the computer network</a:t>
            </a:r>
            <a:r>
              <a:rPr lang="en-US" dirty="0" smtClean="0"/>
              <a:t>.</a:t>
            </a:r>
          </a:p>
          <a:p>
            <a:r>
              <a:rPr lang="en-US" dirty="0" smtClean="0"/>
              <a:t>Scenario also includes security of data or information which is travelling in network.</a:t>
            </a:r>
            <a:endParaRPr lang="en-US" dirty="0"/>
          </a:p>
        </p:txBody>
      </p:sp>
    </p:spTree>
    <p:extLst>
      <p:ext uri="{BB962C8B-B14F-4D97-AF65-F5344CB8AC3E}">
        <p14:creationId xmlns:p14="http://schemas.microsoft.com/office/powerpoint/2010/main" val="35271731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smtClean="0"/>
              <a:t>Information Security</a:t>
            </a:r>
            <a:endParaRPr lang="en-US" dirty="0"/>
          </a:p>
        </p:txBody>
      </p:sp>
      <p:sp>
        <p:nvSpPr>
          <p:cNvPr id="3" name="Content Placeholder 2"/>
          <p:cNvSpPr>
            <a:spLocks noGrp="1"/>
          </p:cNvSpPr>
          <p:nvPr>
            <p:ph idx="1"/>
          </p:nvPr>
        </p:nvSpPr>
        <p:spPr>
          <a:xfrm>
            <a:off x="457200" y="1066800"/>
            <a:ext cx="8229600" cy="5059363"/>
          </a:xfrm>
        </p:spPr>
        <p:txBody>
          <a:bodyPr>
            <a:normAutofit/>
          </a:bodyPr>
          <a:lstStyle/>
          <a:p>
            <a:r>
              <a:rPr lang="en-US" sz="2600" b="1" dirty="0"/>
              <a:t>Information security (</a:t>
            </a:r>
            <a:r>
              <a:rPr lang="en-US" sz="2600" b="1" dirty="0" err="1"/>
              <a:t>infosec</a:t>
            </a:r>
            <a:r>
              <a:rPr lang="en-US" sz="2600" b="1" dirty="0"/>
              <a:t>) is the set of business processes that protects information assets regardless of how the information is formatted or whether it is being processed, is in transit or is being stored</a:t>
            </a:r>
            <a:r>
              <a:rPr lang="en-US" sz="2600" b="1" dirty="0" smtClean="0"/>
              <a:t>.</a:t>
            </a:r>
          </a:p>
          <a:p>
            <a:endParaRPr lang="en-US" sz="2600" b="1" dirty="0" smtClean="0"/>
          </a:p>
          <a:p>
            <a:r>
              <a:rPr lang="en-US" sz="2600" dirty="0"/>
              <a:t>Good information security means that your personal data are protected against theft and misuse and that the data you need to do your job are available and accurate. Maintaining security will require you to take some precautions to protect yourself and the institution.</a:t>
            </a:r>
            <a:endParaRPr lang="en-US" sz="2600" b="1" dirty="0"/>
          </a:p>
          <a:p>
            <a:endParaRPr lang="en-US" dirty="0"/>
          </a:p>
        </p:txBody>
      </p:sp>
    </p:spTree>
    <p:extLst>
      <p:ext uri="{BB962C8B-B14F-4D97-AF65-F5344CB8AC3E}">
        <p14:creationId xmlns:p14="http://schemas.microsoft.com/office/powerpoint/2010/main" val="240909835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1026"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533400"/>
            <a:ext cx="8686800" cy="723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45348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fontScale="90000"/>
          </a:bodyPr>
          <a:lstStyle/>
          <a:p>
            <a:r>
              <a:rPr lang="en-US" dirty="0" smtClean="0"/>
              <a:t>Security Goals</a:t>
            </a:r>
            <a:endParaRPr lang="en-US" dirty="0"/>
          </a:p>
        </p:txBody>
      </p:sp>
      <p:sp>
        <p:nvSpPr>
          <p:cNvPr id="3" name="Content Placeholder 2"/>
          <p:cNvSpPr>
            <a:spLocks noGrp="1"/>
          </p:cNvSpPr>
          <p:nvPr>
            <p:ph idx="1"/>
          </p:nvPr>
        </p:nvSpPr>
        <p:spPr>
          <a:xfrm>
            <a:off x="228600" y="838200"/>
            <a:ext cx="8763000" cy="5943600"/>
          </a:xfrm>
        </p:spPr>
        <p:txBody>
          <a:bodyPr>
            <a:normAutofit/>
          </a:bodyPr>
          <a:lstStyle/>
          <a:p>
            <a:r>
              <a:rPr lang="en-US" dirty="0" smtClean="0"/>
              <a:t>Authentication </a:t>
            </a:r>
            <a:r>
              <a:rPr lang="en-US" dirty="0"/>
              <a:t>&amp; Authorization</a:t>
            </a:r>
            <a:r>
              <a:rPr lang="en-US" dirty="0" smtClean="0"/>
              <a:t>: </a:t>
            </a:r>
            <a:r>
              <a:rPr lang="en-US" sz="2000" dirty="0"/>
              <a:t>Authentication is the process of verifying </a:t>
            </a:r>
            <a:r>
              <a:rPr lang="en-US" sz="2000" b="1" dirty="0"/>
              <a:t>the identity</a:t>
            </a:r>
            <a:r>
              <a:rPr lang="en-US" sz="2000" dirty="0"/>
              <a:t> of a user by obtaining some sort of credentials and using those credentials to verify the user's identity. If the credentials are valid, the authorization process starts. Authentication process always proceeds to Authorization process.</a:t>
            </a:r>
            <a:endParaRPr lang="en-US" sz="2000" dirty="0" smtClean="0"/>
          </a:p>
          <a:p>
            <a:r>
              <a:rPr lang="en-US" sz="2400" dirty="0" smtClean="0"/>
              <a:t>Logging </a:t>
            </a:r>
            <a:r>
              <a:rPr lang="en-US" sz="2400" dirty="0"/>
              <a:t>on to a PC with a username and </a:t>
            </a:r>
            <a:r>
              <a:rPr lang="en-US" sz="2400" dirty="0" smtClean="0"/>
              <a:t>password is</a:t>
            </a:r>
            <a:r>
              <a:rPr lang="en-US" sz="2400" dirty="0"/>
              <a:t> </a:t>
            </a:r>
            <a:r>
              <a:rPr lang="en-US" sz="2400" b="1" dirty="0"/>
              <a:t>authentication</a:t>
            </a:r>
            <a:r>
              <a:rPr lang="en-US" sz="2400" dirty="0" smtClean="0"/>
              <a:t>.</a:t>
            </a:r>
          </a:p>
          <a:p>
            <a:r>
              <a:rPr lang="en-US" sz="2400" b="1" dirty="0" smtClean="0"/>
              <a:t>Authorization</a:t>
            </a:r>
            <a:r>
              <a:rPr lang="en-US" sz="2400" dirty="0"/>
              <a:t> is the process of verifying that you have access to something. Gaining access to a resource (e.g. directory on a hard disk) because the permissions configured on it allow you access </a:t>
            </a:r>
            <a:r>
              <a:rPr lang="en-US" sz="2400" dirty="0" smtClean="0"/>
              <a:t>is </a:t>
            </a:r>
            <a:r>
              <a:rPr lang="en-US" sz="2400" b="1" dirty="0" smtClean="0"/>
              <a:t>authorization</a:t>
            </a:r>
            <a:r>
              <a:rPr lang="en-US" sz="2400" dirty="0"/>
              <a:t>.</a:t>
            </a:r>
          </a:p>
          <a:p>
            <a:r>
              <a:rPr lang="en-US" dirty="0" smtClean="0"/>
              <a:t> </a:t>
            </a:r>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4876800"/>
            <a:ext cx="55626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207609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smtClean="0"/>
              <a:t>Security Attacks:</a:t>
            </a:r>
            <a:endParaRPr lang="en-US" dirty="0"/>
          </a:p>
        </p:txBody>
      </p:sp>
      <p:sp>
        <p:nvSpPr>
          <p:cNvPr id="3" name="Content Placeholder 2"/>
          <p:cNvSpPr>
            <a:spLocks noGrp="1"/>
          </p:cNvSpPr>
          <p:nvPr>
            <p:ph idx="1"/>
          </p:nvPr>
        </p:nvSpPr>
        <p:spPr>
          <a:xfrm>
            <a:off x="76200" y="838200"/>
            <a:ext cx="8915400" cy="5867400"/>
          </a:xfrm>
        </p:spPr>
        <p:txBody>
          <a:bodyPr>
            <a:normAutofit/>
          </a:bodyPr>
          <a:lstStyle/>
          <a:p>
            <a:r>
              <a:rPr lang="en-US" sz="2000" dirty="0" smtClean="0"/>
              <a:t>Our three goals of security- C, I and A can be threatened by security attacks.</a:t>
            </a:r>
            <a:endParaRPr lang="en-US" sz="2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600200"/>
            <a:ext cx="6781799"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030526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34962"/>
          </a:xfrm>
        </p:spPr>
        <p:txBody>
          <a:bodyPr>
            <a:normAutofit fontScale="90000"/>
          </a:bodyPr>
          <a:lstStyle/>
          <a:p>
            <a:r>
              <a:rPr lang="en-US" dirty="0" smtClean="0"/>
              <a:t>Security attacks </a:t>
            </a:r>
            <a:r>
              <a:rPr lang="en-US" dirty="0" err="1" smtClean="0"/>
              <a:t>conti</a:t>
            </a:r>
            <a:r>
              <a:rPr lang="en-US" dirty="0" smtClean="0"/>
              <a:t>..</a:t>
            </a:r>
            <a:endParaRPr lang="en-US" dirty="0"/>
          </a:p>
        </p:txBody>
      </p:sp>
      <p:sp>
        <p:nvSpPr>
          <p:cNvPr id="3" name="Content Placeholder 2"/>
          <p:cNvSpPr>
            <a:spLocks noGrp="1"/>
          </p:cNvSpPr>
          <p:nvPr>
            <p:ph idx="1"/>
          </p:nvPr>
        </p:nvSpPr>
        <p:spPr>
          <a:xfrm>
            <a:off x="152400" y="762000"/>
            <a:ext cx="8839200" cy="5943600"/>
          </a:xfrm>
        </p:spPr>
        <p:txBody>
          <a:bodyPr/>
          <a:lstStyle/>
          <a:p>
            <a:r>
              <a:rPr lang="en-US" dirty="0" smtClean="0"/>
              <a:t>Attacks threatening Confidentiality: 2 types</a:t>
            </a:r>
          </a:p>
          <a:p>
            <a:pPr marL="571500" indent="-571500">
              <a:buAutoNum type="romanLcParenR"/>
            </a:pPr>
            <a:r>
              <a:rPr lang="en-US" dirty="0" smtClean="0"/>
              <a:t>Snooping ii) Traffic analysis</a:t>
            </a:r>
          </a:p>
          <a:p>
            <a:pPr marL="0" indent="0">
              <a:buNone/>
            </a:pPr>
            <a:r>
              <a:rPr lang="en-US" sz="2400" dirty="0" err="1" smtClean="0"/>
              <a:t>i</a:t>
            </a:r>
            <a:r>
              <a:rPr lang="en-US" sz="2400" dirty="0" smtClean="0"/>
              <a:t>)Snooping-</a:t>
            </a:r>
          </a:p>
          <a:p>
            <a:pPr marL="0" indent="0">
              <a:buNone/>
            </a:pPr>
            <a:endParaRPr lang="en-US" dirty="0" smtClean="0"/>
          </a:p>
          <a:p>
            <a:pPr marL="0" indent="0">
              <a:buNone/>
            </a:pPr>
            <a:endParaRPr lang="en-US" dirty="0" smtClean="0"/>
          </a:p>
          <a:p>
            <a:pPr marL="0" indent="0">
              <a:buNone/>
            </a:pPr>
            <a:endParaRPr lang="en-US" dirty="0"/>
          </a:p>
          <a:p>
            <a:pPr marL="0" indent="0">
              <a:buNone/>
            </a:pPr>
            <a:r>
              <a:rPr lang="en-US" dirty="0" smtClean="0"/>
              <a:t>ii) </a:t>
            </a:r>
            <a:r>
              <a:rPr lang="en-US" sz="2000" dirty="0" err="1" smtClean="0"/>
              <a:t>Taffic</a:t>
            </a:r>
            <a:r>
              <a:rPr lang="en-US" sz="2000" dirty="0" smtClean="0"/>
              <a:t> Analysis</a:t>
            </a:r>
          </a:p>
          <a:p>
            <a:pPr marL="0" indent="0">
              <a:buNone/>
            </a:pPr>
            <a:endParaRPr lang="en-US" sz="20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818" y="2286000"/>
            <a:ext cx="8991600" cy="1752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4724400"/>
            <a:ext cx="853440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68778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34962"/>
          </a:xfrm>
        </p:spPr>
        <p:txBody>
          <a:bodyPr>
            <a:normAutofit fontScale="90000"/>
          </a:bodyPr>
          <a:lstStyle/>
          <a:p>
            <a:r>
              <a:rPr lang="en-US" dirty="0" smtClean="0"/>
              <a:t>Attacks Threatening Integrity</a:t>
            </a:r>
            <a:endParaRPr lang="en-US" dirty="0"/>
          </a:p>
        </p:txBody>
      </p:sp>
      <p:sp>
        <p:nvSpPr>
          <p:cNvPr id="3" name="Content Placeholder 2"/>
          <p:cNvSpPr>
            <a:spLocks noGrp="1"/>
          </p:cNvSpPr>
          <p:nvPr>
            <p:ph idx="1"/>
          </p:nvPr>
        </p:nvSpPr>
        <p:spPr>
          <a:xfrm>
            <a:off x="228600" y="838200"/>
            <a:ext cx="8686800" cy="5867400"/>
          </a:xfrm>
        </p:spPr>
        <p:txBody>
          <a:bodyPr/>
          <a:lstStyle/>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762000"/>
            <a:ext cx="883920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37414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a:t>Attacks </a:t>
            </a:r>
            <a:r>
              <a:rPr lang="en-US" dirty="0" smtClean="0"/>
              <a:t>Threatening Availability</a:t>
            </a:r>
            <a:endParaRPr lang="en-US" dirty="0"/>
          </a:p>
        </p:txBody>
      </p:sp>
      <p:sp>
        <p:nvSpPr>
          <p:cNvPr id="3" name="Content Placeholder 2"/>
          <p:cNvSpPr>
            <a:spLocks noGrp="1"/>
          </p:cNvSpPr>
          <p:nvPr>
            <p:ph idx="1"/>
          </p:nvPr>
        </p:nvSpPr>
        <p:spPr>
          <a:xfrm>
            <a:off x="152400" y="914400"/>
            <a:ext cx="8763000" cy="5715000"/>
          </a:xfrm>
        </p:spPr>
        <p:txBody>
          <a:bodyPr/>
          <a:lstStyle/>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371600"/>
            <a:ext cx="83820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45452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228600"/>
            <a:ext cx="8229600" cy="5897563"/>
          </a:xfrm>
        </p:spPr>
        <p:txBody>
          <a:bodyPr>
            <a:normAutofit fontScale="70000" lnSpcReduction="20000"/>
          </a:bodyPr>
          <a:lstStyle/>
          <a:p>
            <a:r>
              <a:rPr lang="en-GB" dirty="0"/>
              <a:t>Overview, Risk identification, Risk Assessment, Risk Control Strategies, Quantitative vs. Qualitative Risk Control Practices. Risk Management. Laws and Ethics in Information Security, Codes of Ethics, Protecting programs and data. 	</a:t>
            </a:r>
          </a:p>
          <a:p>
            <a:r>
              <a:rPr lang="en-GB" b="1" dirty="0"/>
              <a:t>Unit V </a:t>
            </a:r>
            <a:r>
              <a:rPr lang="en-GB" dirty="0"/>
              <a:t>	</a:t>
            </a:r>
            <a:r>
              <a:rPr lang="en-GB" b="1" dirty="0"/>
              <a:t>INTRODUCTION TO CYBER LAWS </a:t>
            </a:r>
            <a:r>
              <a:rPr lang="en-GB" dirty="0"/>
              <a:t>	</a:t>
            </a:r>
            <a:r>
              <a:rPr lang="en-GB" b="1" dirty="0"/>
              <a:t>7 Hrs </a:t>
            </a:r>
            <a:r>
              <a:rPr lang="en-GB" dirty="0"/>
              <a:t>	</a:t>
            </a:r>
          </a:p>
          <a:p>
            <a:r>
              <a:rPr lang="en-GB" dirty="0"/>
              <a:t>Introduction, Definition and origin, Cybercrime and Information security, Classification of Cybercrimes, The legal perspectives- Indian perspective, Global perspective, Categories of Cybercrime, Types of Attacks, a Social Engineering, Cyber stalking, Cloud Computing and Cybercrime. 	</a:t>
            </a:r>
          </a:p>
          <a:p>
            <a:r>
              <a:rPr lang="en-GB" b="1" dirty="0"/>
              <a:t>Unit VI </a:t>
            </a:r>
            <a:r>
              <a:rPr lang="en-GB" dirty="0"/>
              <a:t>	</a:t>
            </a:r>
            <a:r>
              <a:rPr lang="en-GB" b="1" dirty="0"/>
              <a:t>TOOLS AND METHODS USED IN CYBERCRIME </a:t>
            </a:r>
            <a:r>
              <a:rPr lang="en-GB" dirty="0"/>
              <a:t>	</a:t>
            </a:r>
            <a:r>
              <a:rPr lang="en-GB" b="1" dirty="0"/>
              <a:t>7 Hrs </a:t>
            </a:r>
            <a:r>
              <a:rPr lang="en-GB" dirty="0"/>
              <a:t>	</a:t>
            </a:r>
          </a:p>
          <a:p>
            <a:r>
              <a:rPr lang="en-GB" dirty="0"/>
              <a:t>Introduction, Proxy servers and Anonymizers, Phishing, Password Cracking, Key-loggers and Spywares, Types of Virus, Worms, Dos and DDoS, SQL injection, Cybercrime and Legal perspectives, Cyber laws- Indian context, The Indian IT Act-Challenges, Amendments, Challenges to Indian Law and cybercrime Scenario in India, Indian IT Act and Digital Signatures. study of any two network security scanners: </a:t>
            </a:r>
            <a:r>
              <a:rPr lang="en-GB" dirty="0" err="1"/>
              <a:t>Nmap</a:t>
            </a:r>
            <a:r>
              <a:rPr lang="en-GB" dirty="0"/>
              <a:t>, </a:t>
            </a:r>
            <a:r>
              <a:rPr lang="en-GB" dirty="0" err="1"/>
              <a:t>Metasploit</a:t>
            </a:r>
            <a:r>
              <a:rPr lang="en-GB" dirty="0"/>
              <a:t>, OpenVAS, </a:t>
            </a:r>
            <a:r>
              <a:rPr lang="en-GB" dirty="0" err="1"/>
              <a:t>Aircrack</a:t>
            </a:r>
            <a:r>
              <a:rPr lang="en-GB" dirty="0"/>
              <a:t>, Snort, Wireshark, </a:t>
            </a:r>
            <a:r>
              <a:rPr lang="en-GB" dirty="0" err="1"/>
              <a:t>Nikito</a:t>
            </a:r>
            <a:r>
              <a:rPr lang="en-GB" dirty="0"/>
              <a:t>, Samurai, Safe 3 etc. 	</a:t>
            </a:r>
          </a:p>
          <a:p>
            <a:endParaRPr lang="en-US" dirty="0"/>
          </a:p>
        </p:txBody>
      </p:sp>
    </p:spTree>
    <p:extLst>
      <p:ext uri="{BB962C8B-B14F-4D97-AF65-F5344CB8AC3E}">
        <p14:creationId xmlns:p14="http://schemas.microsoft.com/office/powerpoint/2010/main" val="124005217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smtClean="0"/>
              <a:t>Passive Versus Active attacks</a:t>
            </a:r>
            <a:endParaRPr lang="en-US" dirty="0"/>
          </a:p>
        </p:txBody>
      </p:sp>
      <p:sp>
        <p:nvSpPr>
          <p:cNvPr id="3" name="Content Placeholder 2"/>
          <p:cNvSpPr>
            <a:spLocks noGrp="1"/>
          </p:cNvSpPr>
          <p:nvPr>
            <p:ph idx="1"/>
          </p:nvPr>
        </p:nvSpPr>
        <p:spPr>
          <a:xfrm>
            <a:off x="228600" y="1066800"/>
            <a:ext cx="8686800" cy="5486400"/>
          </a:xfrm>
        </p:spPr>
        <p:txBody>
          <a:bodyPr/>
          <a:lstStyle/>
          <a:p>
            <a:r>
              <a:rPr lang="en-US" dirty="0" smtClean="0"/>
              <a:t>Lets now categorize the attacks into two groups:</a:t>
            </a:r>
          </a:p>
          <a:p>
            <a:r>
              <a:rPr lang="en-US" dirty="0" smtClean="0"/>
              <a:t>Table shows relationship between this and previous categorization:</a:t>
            </a:r>
          </a:p>
          <a:p>
            <a:pPr marL="0" indent="0">
              <a:buNone/>
            </a:pPr>
            <a:r>
              <a:rPr lang="en-US" dirty="0"/>
              <a:t> </a:t>
            </a:r>
            <a:r>
              <a:rPr lang="en-US" dirty="0" smtClean="0"/>
              <a:t>  </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743200"/>
            <a:ext cx="647700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670532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endParaRPr lang="en-US" dirty="0"/>
          </a:p>
        </p:txBody>
      </p:sp>
      <p:sp>
        <p:nvSpPr>
          <p:cNvPr id="3" name="Content Placeholder 2"/>
          <p:cNvSpPr>
            <a:spLocks noGrp="1"/>
          </p:cNvSpPr>
          <p:nvPr>
            <p:ph idx="1"/>
          </p:nvPr>
        </p:nvSpPr>
        <p:spPr>
          <a:xfrm>
            <a:off x="304800" y="990600"/>
            <a:ext cx="8610600" cy="5638800"/>
          </a:xfrm>
        </p:spPr>
        <p:txBody>
          <a:bodyPr>
            <a:normAutofit/>
          </a:bodyPr>
          <a:lstStyle/>
          <a:p>
            <a:r>
              <a:rPr lang="en-US" dirty="0" smtClean="0"/>
              <a:t>Passive attacks:</a:t>
            </a:r>
          </a:p>
          <a:p>
            <a:r>
              <a:rPr lang="en-US" sz="2400" dirty="0" smtClean="0"/>
              <a:t>In passive attacks, the attackers goal is just to obtain information.</a:t>
            </a:r>
          </a:p>
          <a:p>
            <a:r>
              <a:rPr lang="en-US" sz="2400" dirty="0" smtClean="0"/>
              <a:t>This means that the attack does not modify data or harm the system.</a:t>
            </a:r>
          </a:p>
          <a:p>
            <a:r>
              <a:rPr lang="en-US" sz="2400" dirty="0" smtClean="0"/>
              <a:t>The system continues with its normal operation.</a:t>
            </a:r>
          </a:p>
          <a:p>
            <a:r>
              <a:rPr lang="en-US" sz="2400" dirty="0" smtClean="0"/>
              <a:t>However the attack may harm sender or receiver of the message.</a:t>
            </a:r>
          </a:p>
          <a:p>
            <a:r>
              <a:rPr lang="en-US" sz="2400" dirty="0" smtClean="0"/>
              <a:t>As the system is not affected it is very difficult to detect this type of attack until sender or receiver finds out about leaking of confidential info.</a:t>
            </a:r>
          </a:p>
          <a:p>
            <a:r>
              <a:rPr lang="en-US" sz="2400" dirty="0" smtClean="0"/>
              <a:t>Passive attacks however can be prevented by </a:t>
            </a:r>
            <a:r>
              <a:rPr lang="en-US" sz="2400" dirty="0" err="1" smtClean="0"/>
              <a:t>encipherment</a:t>
            </a:r>
            <a:r>
              <a:rPr lang="en-US" sz="2400" dirty="0" smtClean="0"/>
              <a:t> of the data.</a:t>
            </a:r>
          </a:p>
          <a:p>
            <a:r>
              <a:rPr lang="en-US" sz="2400" dirty="0" err="1" smtClean="0"/>
              <a:t>Eg</a:t>
            </a:r>
            <a:r>
              <a:rPr lang="en-US" sz="2400" dirty="0" smtClean="0"/>
              <a:t>. Snooping and traffic analysis</a:t>
            </a:r>
          </a:p>
          <a:p>
            <a:endParaRPr lang="en-US" dirty="0"/>
          </a:p>
        </p:txBody>
      </p:sp>
    </p:spTree>
    <p:extLst>
      <p:ext uri="{BB962C8B-B14F-4D97-AF65-F5344CB8AC3E}">
        <p14:creationId xmlns:p14="http://schemas.microsoft.com/office/powerpoint/2010/main" val="416127334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34962"/>
          </a:xfrm>
        </p:spPr>
        <p:txBody>
          <a:bodyPr>
            <a:normAutofit fontScale="90000"/>
          </a:bodyPr>
          <a:lstStyle/>
          <a:p>
            <a:endParaRPr lang="en-US" dirty="0"/>
          </a:p>
        </p:txBody>
      </p:sp>
      <p:sp>
        <p:nvSpPr>
          <p:cNvPr id="3" name="Content Placeholder 2"/>
          <p:cNvSpPr>
            <a:spLocks noGrp="1"/>
          </p:cNvSpPr>
          <p:nvPr>
            <p:ph idx="1"/>
          </p:nvPr>
        </p:nvSpPr>
        <p:spPr>
          <a:xfrm>
            <a:off x="228600" y="762000"/>
            <a:ext cx="8686800" cy="5867400"/>
          </a:xfrm>
        </p:spPr>
        <p:txBody>
          <a:bodyPr/>
          <a:lstStyle/>
          <a:p>
            <a:r>
              <a:rPr lang="en-US" dirty="0" smtClean="0"/>
              <a:t>Active Attacks:</a:t>
            </a:r>
          </a:p>
          <a:p>
            <a:r>
              <a:rPr lang="en-US" dirty="0" smtClean="0"/>
              <a:t>An active attack may change the data or harm the system.</a:t>
            </a:r>
          </a:p>
          <a:p>
            <a:r>
              <a:rPr lang="en-US" dirty="0" smtClean="0"/>
              <a:t>This type of attacks are easier to </a:t>
            </a:r>
            <a:r>
              <a:rPr lang="en-US" dirty="0" err="1" smtClean="0"/>
              <a:t>detectthan</a:t>
            </a:r>
            <a:r>
              <a:rPr lang="en-US" dirty="0" smtClean="0"/>
              <a:t> prevent, because an attacker can launch them in variety of ways.</a:t>
            </a:r>
          </a:p>
          <a:p>
            <a:r>
              <a:rPr lang="en-US" dirty="0" err="1" smtClean="0"/>
              <a:t>Eg</a:t>
            </a:r>
            <a:r>
              <a:rPr lang="en-US" dirty="0" smtClean="0"/>
              <a:t>. Integrity and availability</a:t>
            </a:r>
            <a:endParaRPr lang="en-US" dirty="0"/>
          </a:p>
        </p:txBody>
      </p:sp>
    </p:spTree>
    <p:extLst>
      <p:ext uri="{BB962C8B-B14F-4D97-AF65-F5344CB8AC3E}">
        <p14:creationId xmlns:p14="http://schemas.microsoft.com/office/powerpoint/2010/main" val="18641513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fontScale="90000"/>
          </a:bodyPr>
          <a:lstStyle/>
          <a:p>
            <a:r>
              <a:rPr lang="en-US" dirty="0" smtClean="0"/>
              <a:t>Services and mechanism</a:t>
            </a:r>
            <a:endParaRPr lang="en-US" dirty="0"/>
          </a:p>
        </p:txBody>
      </p:sp>
      <p:sp>
        <p:nvSpPr>
          <p:cNvPr id="3" name="Content Placeholder 2"/>
          <p:cNvSpPr>
            <a:spLocks noGrp="1"/>
          </p:cNvSpPr>
          <p:nvPr>
            <p:ph idx="1"/>
          </p:nvPr>
        </p:nvSpPr>
        <p:spPr>
          <a:xfrm>
            <a:off x="457200" y="838200"/>
            <a:ext cx="8229600" cy="5287963"/>
          </a:xfrm>
        </p:spPr>
        <p:txBody>
          <a:bodyPr/>
          <a:lstStyle/>
          <a:p>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990599"/>
            <a:ext cx="7772400" cy="312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303372"/>
            <a:ext cx="7696200" cy="906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2438400"/>
            <a:ext cx="69342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338060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fontScale="90000"/>
          </a:bodyPr>
          <a:lstStyle/>
          <a:p>
            <a:endParaRPr lang="en-US" dirty="0"/>
          </a:p>
        </p:txBody>
      </p:sp>
      <p:sp>
        <p:nvSpPr>
          <p:cNvPr id="3" name="Content Placeholder 2"/>
          <p:cNvSpPr>
            <a:spLocks noGrp="1"/>
          </p:cNvSpPr>
          <p:nvPr>
            <p:ph idx="1"/>
          </p:nvPr>
        </p:nvSpPr>
        <p:spPr>
          <a:xfrm>
            <a:off x="152400" y="914400"/>
            <a:ext cx="8763000" cy="5791200"/>
          </a:xfrm>
        </p:spPr>
        <p:txBody>
          <a:bodyPr/>
          <a:lstStyle/>
          <a:p>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934316"/>
            <a:ext cx="8077200" cy="4704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5410200"/>
            <a:ext cx="79248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621175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00200"/>
            <a:ext cx="7467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907312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Mechanism</a:t>
            </a:r>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219200"/>
            <a:ext cx="6019799"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8600" y="4800600"/>
            <a:ext cx="8305800" cy="189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087653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34962"/>
          </a:xfrm>
        </p:spPr>
        <p:txBody>
          <a:bodyPr>
            <a:normAutofit fontScale="90000"/>
          </a:bodyPr>
          <a:lstStyle/>
          <a:p>
            <a:endParaRPr lang="en-US" dirty="0"/>
          </a:p>
        </p:txBody>
      </p:sp>
      <p:sp>
        <p:nvSpPr>
          <p:cNvPr id="3" name="Content Placeholder 2"/>
          <p:cNvSpPr>
            <a:spLocks noGrp="1"/>
          </p:cNvSpPr>
          <p:nvPr>
            <p:ph idx="1"/>
          </p:nvPr>
        </p:nvSpPr>
        <p:spPr>
          <a:xfrm>
            <a:off x="228600" y="685800"/>
            <a:ext cx="8686800" cy="6019800"/>
          </a:xfrm>
        </p:spPr>
        <p:txBody>
          <a:bodyPr/>
          <a:lstStyle/>
          <a:p>
            <a:endParaRPr lang="en-US" dirty="0"/>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381000"/>
            <a:ext cx="7543800" cy="64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77650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Autofit/>
          </a:bodyPr>
          <a:lstStyle/>
          <a:p>
            <a:r>
              <a:rPr lang="en-US" sz="3600" dirty="0" smtClean="0"/>
              <a:t>Relationship between security services and security mechanism</a:t>
            </a:r>
            <a:endParaRPr lang="en-US" sz="3600" dirty="0"/>
          </a:p>
        </p:txBody>
      </p:sp>
      <p:sp>
        <p:nvSpPr>
          <p:cNvPr id="3" name="Content Placeholder 2"/>
          <p:cNvSpPr>
            <a:spLocks noGrp="1"/>
          </p:cNvSpPr>
          <p:nvPr>
            <p:ph idx="1"/>
          </p:nvPr>
        </p:nvSpPr>
        <p:spPr>
          <a:xfrm>
            <a:off x="76200" y="1219200"/>
            <a:ext cx="8839200" cy="5410200"/>
          </a:xfrm>
        </p:spPr>
        <p:txBody>
          <a:bodyPr/>
          <a:lstStyle/>
          <a:p>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752600"/>
            <a:ext cx="670560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092668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381000"/>
          </a:xfrm>
        </p:spPr>
        <p:txBody>
          <a:bodyPr>
            <a:normAutofit fontScale="90000"/>
          </a:bodyPr>
          <a:lstStyle/>
          <a:p>
            <a:r>
              <a:rPr lang="en-US" dirty="0" smtClean="0"/>
              <a:t>Security Techniques</a:t>
            </a:r>
            <a:endParaRPr lang="en-US" dirty="0"/>
          </a:p>
        </p:txBody>
      </p:sp>
      <p:sp>
        <p:nvSpPr>
          <p:cNvPr id="3" name="Content Placeholder 2"/>
          <p:cNvSpPr>
            <a:spLocks noGrp="1"/>
          </p:cNvSpPr>
          <p:nvPr>
            <p:ph idx="1"/>
          </p:nvPr>
        </p:nvSpPr>
        <p:spPr>
          <a:xfrm>
            <a:off x="228600" y="533400"/>
            <a:ext cx="8458200" cy="6324600"/>
          </a:xfrm>
        </p:spPr>
        <p:txBody>
          <a:bodyPr>
            <a:normAutofit fontScale="92500"/>
          </a:bodyPr>
          <a:lstStyle/>
          <a:p>
            <a:r>
              <a:rPr lang="en-US" sz="2400" dirty="0" smtClean="0"/>
              <a:t>Mechanism discussed till now are only theoretical recipes to implement security.</a:t>
            </a:r>
          </a:p>
          <a:p>
            <a:r>
              <a:rPr lang="en-US" sz="2400" dirty="0" smtClean="0"/>
              <a:t>The actual implementation of security goals needs some techniques.</a:t>
            </a:r>
          </a:p>
          <a:p>
            <a:r>
              <a:rPr lang="en-US" sz="2400" dirty="0" smtClean="0"/>
              <a:t>2 tech. are prevalent today: one is very general (Cryptography) and other is specific (steganography)</a:t>
            </a:r>
          </a:p>
          <a:p>
            <a:pPr marL="0" indent="0">
              <a:buNone/>
            </a:pPr>
            <a:r>
              <a:rPr lang="en-US" sz="2400" b="1" dirty="0" smtClean="0"/>
              <a:t>     CRYPTOGRAPHY:</a:t>
            </a:r>
          </a:p>
          <a:p>
            <a:r>
              <a:rPr lang="en-US" sz="2400" dirty="0" smtClean="0"/>
              <a:t>Some previously discussed security mechanism can be implemented using this.</a:t>
            </a:r>
          </a:p>
          <a:p>
            <a:r>
              <a:rPr lang="en-US" sz="2400" dirty="0" smtClean="0"/>
              <a:t>This word is with Greek origin means “secret writing”</a:t>
            </a:r>
          </a:p>
          <a:p>
            <a:r>
              <a:rPr lang="en-US" sz="2400" dirty="0" smtClean="0"/>
              <a:t>It is the science and art of transforming messages to make them secure and immune to attacks.</a:t>
            </a:r>
          </a:p>
          <a:p>
            <a:r>
              <a:rPr lang="en-US" sz="2400" dirty="0" smtClean="0"/>
              <a:t>In past cryptography referred only to encryption and decryption of messages using secret keys.</a:t>
            </a:r>
          </a:p>
          <a:p>
            <a:r>
              <a:rPr lang="en-US" sz="2400" dirty="0" smtClean="0"/>
              <a:t>Today it is defined as involving three distinct mechanism:</a:t>
            </a:r>
          </a:p>
          <a:p>
            <a:r>
              <a:rPr lang="en-US" sz="2400" dirty="0" smtClean="0"/>
              <a:t>Symmetric Key </a:t>
            </a:r>
            <a:r>
              <a:rPr lang="en-US" sz="2400" dirty="0" err="1" smtClean="0"/>
              <a:t>Enciphermen</a:t>
            </a:r>
            <a:r>
              <a:rPr lang="en-US" sz="2400" dirty="0" smtClean="0"/>
              <a:t> t, Asymmetric</a:t>
            </a:r>
            <a:r>
              <a:rPr lang="en-US" sz="2400" dirty="0"/>
              <a:t> Key </a:t>
            </a:r>
            <a:r>
              <a:rPr lang="en-US" sz="2400" dirty="0" err="1"/>
              <a:t>Enciphermen</a:t>
            </a:r>
            <a:r>
              <a:rPr lang="en-US" sz="2400" dirty="0"/>
              <a:t> </a:t>
            </a:r>
            <a:r>
              <a:rPr lang="en-US" sz="2400" dirty="0" smtClean="0"/>
              <a:t>t and Hashing</a:t>
            </a:r>
          </a:p>
          <a:p>
            <a:endParaRPr lang="en-US" sz="2400" dirty="0" smtClean="0"/>
          </a:p>
          <a:p>
            <a:endParaRPr lang="en-US" sz="2400" dirty="0"/>
          </a:p>
        </p:txBody>
      </p:sp>
    </p:spTree>
    <p:extLst>
      <p:ext uri="{BB962C8B-B14F-4D97-AF65-F5344CB8AC3E}">
        <p14:creationId xmlns:p14="http://schemas.microsoft.com/office/powerpoint/2010/main" val="32014189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Books</a:t>
            </a:r>
            <a:endParaRPr lang="en-GB" dirty="0"/>
          </a:p>
        </p:txBody>
      </p:sp>
      <p:sp>
        <p:nvSpPr>
          <p:cNvPr id="3" name="Content Placeholder 2"/>
          <p:cNvSpPr>
            <a:spLocks noGrp="1"/>
          </p:cNvSpPr>
          <p:nvPr>
            <p:ph idx="1"/>
          </p:nvPr>
        </p:nvSpPr>
        <p:spPr>
          <a:xfrm>
            <a:off x="193964" y="1343892"/>
            <a:ext cx="8686800" cy="5361708"/>
          </a:xfrm>
        </p:spPr>
        <p:txBody>
          <a:bodyPr>
            <a:noAutofit/>
          </a:bodyPr>
          <a:lstStyle/>
          <a:p>
            <a:endParaRPr lang="en-GB" sz="1600" dirty="0"/>
          </a:p>
          <a:p>
            <a:r>
              <a:rPr lang="en-GB" sz="1600" dirty="0"/>
              <a:t>William Stallings, Computer Security : Principles and Practices, Pearson 6th Ed, ISBN: 978-0-13-335469-0 </a:t>
            </a:r>
          </a:p>
          <a:p>
            <a:r>
              <a:rPr lang="en-GB" sz="1600" dirty="0"/>
              <a:t>2. Nina </a:t>
            </a:r>
            <a:r>
              <a:rPr lang="en-GB" sz="1600" dirty="0" err="1"/>
              <a:t>Godbole</a:t>
            </a:r>
            <a:r>
              <a:rPr lang="en-GB" sz="1600" dirty="0"/>
              <a:t>, </a:t>
            </a:r>
            <a:r>
              <a:rPr lang="en-GB" sz="1600" dirty="0" err="1"/>
              <a:t>Sunit</a:t>
            </a:r>
            <a:r>
              <a:rPr lang="en-GB" sz="1600" dirty="0"/>
              <a:t> </a:t>
            </a:r>
            <a:r>
              <a:rPr lang="en-GB" sz="1600" dirty="0" err="1"/>
              <a:t>Belapure</a:t>
            </a:r>
            <a:r>
              <a:rPr lang="en-GB" sz="1600" dirty="0"/>
              <a:t> , Cyber Security- Understanding Cyber Crimes, Computer Forensics and Legal Perspectives, </a:t>
            </a:r>
            <a:r>
              <a:rPr lang="en-GB" sz="1600" dirty="0" err="1"/>
              <a:t>Wiely</a:t>
            </a:r>
            <a:r>
              <a:rPr lang="en-GB" sz="1600" dirty="0"/>
              <a:t> India </a:t>
            </a:r>
            <a:r>
              <a:rPr lang="en-GB" sz="1600" dirty="0" err="1"/>
              <a:t>Pvt.Ltd</a:t>
            </a:r>
            <a:r>
              <a:rPr lang="en-GB" sz="1600" dirty="0"/>
              <a:t>, ISBN- 978-81-265-2179-1 </a:t>
            </a:r>
          </a:p>
          <a:p>
            <a:r>
              <a:rPr lang="en-GB" sz="1600" dirty="0"/>
              <a:t>3. Bernard Menezes, Network Security and Cryptography, Cengage Learning , ISBN-978-81-315-1349-1 </a:t>
            </a:r>
          </a:p>
          <a:p>
            <a:r>
              <a:rPr lang="en-GB" sz="1600" dirty="0"/>
              <a:t>4. </a:t>
            </a:r>
            <a:r>
              <a:rPr lang="en-GB" sz="1600" dirty="0" err="1"/>
              <a:t>Dr.</a:t>
            </a:r>
            <a:r>
              <a:rPr lang="en-GB" sz="1600" dirty="0"/>
              <a:t> V.K. </a:t>
            </a:r>
            <a:r>
              <a:rPr lang="en-GB" sz="1600" dirty="0" err="1"/>
              <a:t>Pachghare</a:t>
            </a:r>
            <a:r>
              <a:rPr lang="en-GB" sz="1600" dirty="0"/>
              <a:t>, Cryptography and Information security, PHI, Second edition, ISBN- 978-81-203-5082-3 </a:t>
            </a:r>
          </a:p>
          <a:p>
            <a:r>
              <a:rPr lang="en-GB" sz="1600" dirty="0"/>
              <a:t>	</a:t>
            </a:r>
          </a:p>
          <a:p>
            <a:r>
              <a:rPr lang="en-GB" sz="1600" b="1" dirty="0"/>
              <a:t>Reference Books </a:t>
            </a:r>
            <a:r>
              <a:rPr lang="en-GB" sz="1600" dirty="0"/>
              <a:t>	</a:t>
            </a:r>
          </a:p>
          <a:p>
            <a:endParaRPr lang="en-GB" sz="1600" dirty="0"/>
          </a:p>
          <a:p>
            <a:r>
              <a:rPr lang="en-GB" sz="1600" dirty="0"/>
              <a:t>1. </a:t>
            </a:r>
            <a:r>
              <a:rPr lang="en-GB" sz="1600" dirty="0" err="1"/>
              <a:t>Bruice</a:t>
            </a:r>
            <a:r>
              <a:rPr lang="en-GB" sz="1600" dirty="0"/>
              <a:t> </a:t>
            </a:r>
            <a:r>
              <a:rPr lang="en-GB" sz="1600" dirty="0" err="1"/>
              <a:t>Schneier</a:t>
            </a:r>
            <a:r>
              <a:rPr lang="en-GB" sz="1600" dirty="0"/>
              <a:t> , Applied Cryptography- Protocols, Algorithms and Source code in C, Algorithms, </a:t>
            </a:r>
            <a:r>
              <a:rPr lang="en-GB" sz="1600" dirty="0" err="1"/>
              <a:t>Wiely</a:t>
            </a:r>
            <a:r>
              <a:rPr lang="en-GB" sz="1600" dirty="0"/>
              <a:t> India Pvt Ltd, 2nd Edition, ISBN 978-81-265-1368-0. </a:t>
            </a:r>
          </a:p>
          <a:p>
            <a:r>
              <a:rPr lang="en-GB" sz="1600" dirty="0"/>
              <a:t>2. Nina </a:t>
            </a:r>
            <a:r>
              <a:rPr lang="en-GB" sz="1600" dirty="0" err="1"/>
              <a:t>Godbole</a:t>
            </a:r>
            <a:r>
              <a:rPr lang="en-GB" sz="1600" dirty="0"/>
              <a:t> , Information Systems Security , Wiley India </a:t>
            </a:r>
            <a:r>
              <a:rPr lang="en-GB" sz="1600" dirty="0" err="1"/>
              <a:t>Pvt.</a:t>
            </a:r>
            <a:r>
              <a:rPr lang="en-GB" sz="1600" dirty="0"/>
              <a:t> Ltd, ISBN -978-81-265-1692-6 </a:t>
            </a:r>
          </a:p>
          <a:p>
            <a:r>
              <a:rPr lang="en-GB" sz="1600" dirty="0"/>
              <a:t>3. CK </a:t>
            </a:r>
            <a:r>
              <a:rPr lang="en-GB" sz="1600" dirty="0" err="1"/>
              <a:t>Shyamala</a:t>
            </a:r>
            <a:r>
              <a:rPr lang="en-GB" sz="1600" dirty="0"/>
              <a:t> et el., Cryptography and Security, Wiley India </a:t>
            </a:r>
            <a:r>
              <a:rPr lang="en-GB" sz="1600" dirty="0" err="1"/>
              <a:t>Pvt.</a:t>
            </a:r>
            <a:r>
              <a:rPr lang="en-GB" sz="1600" dirty="0"/>
              <a:t> Ltd, ISBN-978-81-265-2285-9. </a:t>
            </a:r>
          </a:p>
          <a:p>
            <a:r>
              <a:rPr lang="en-GB" sz="1600" dirty="0"/>
              <a:t>4. </a:t>
            </a:r>
            <a:r>
              <a:rPr lang="en-GB" sz="1600" dirty="0" err="1"/>
              <a:t>Berouz</a:t>
            </a:r>
            <a:r>
              <a:rPr lang="en-GB" sz="1600" dirty="0"/>
              <a:t> </a:t>
            </a:r>
            <a:r>
              <a:rPr lang="en-GB" sz="1600" dirty="0" err="1"/>
              <a:t>Forouzan</a:t>
            </a:r>
            <a:r>
              <a:rPr lang="en-GB" sz="1600" dirty="0"/>
              <a:t>, Cryptography and Network Security, TMH, 2 edition, ISBN -978-00-707-0208-0. </a:t>
            </a:r>
          </a:p>
          <a:p>
            <a:r>
              <a:rPr lang="en-GB" sz="1600" dirty="0"/>
              <a:t>5. Mark </a:t>
            </a:r>
            <a:r>
              <a:rPr lang="en-GB" sz="1600" dirty="0" err="1"/>
              <a:t>Merkow</a:t>
            </a:r>
            <a:r>
              <a:rPr lang="en-GB" sz="1600" dirty="0"/>
              <a:t>, Information Security-Principles and Practices, Pearson Ed., ISBN- 978-81-317-</a:t>
            </a:r>
          </a:p>
          <a:p>
            <a:r>
              <a:rPr lang="en-GB" sz="1600" dirty="0"/>
              <a:t>	</a:t>
            </a:r>
          </a:p>
          <a:p>
            <a:endParaRPr lang="en-GB" sz="1600" dirty="0"/>
          </a:p>
        </p:txBody>
      </p:sp>
    </p:spTree>
    <p:extLst>
      <p:ext uri="{BB962C8B-B14F-4D97-AF65-F5344CB8AC3E}">
        <p14:creationId xmlns:p14="http://schemas.microsoft.com/office/powerpoint/2010/main" val="5048158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34962"/>
          </a:xfrm>
        </p:spPr>
        <p:txBody>
          <a:bodyPr>
            <a:normAutofit fontScale="90000"/>
          </a:bodyPr>
          <a:lstStyle/>
          <a:p>
            <a:endParaRPr lang="en-US" dirty="0"/>
          </a:p>
        </p:txBody>
      </p:sp>
      <p:sp>
        <p:nvSpPr>
          <p:cNvPr id="3" name="Content Placeholder 2"/>
          <p:cNvSpPr>
            <a:spLocks noGrp="1"/>
          </p:cNvSpPr>
          <p:nvPr>
            <p:ph idx="1"/>
          </p:nvPr>
        </p:nvSpPr>
        <p:spPr>
          <a:xfrm>
            <a:off x="152400" y="762000"/>
            <a:ext cx="8763000" cy="5867400"/>
          </a:xfrm>
        </p:spPr>
        <p:txBody>
          <a:bodyPr/>
          <a:lstStyle/>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838200"/>
            <a:ext cx="838200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4191000"/>
            <a:ext cx="8382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926" y="5257800"/>
            <a:ext cx="8375073" cy="865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370621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58762"/>
          </a:xfrm>
        </p:spPr>
        <p:txBody>
          <a:bodyPr>
            <a:normAutofit fontScale="90000"/>
          </a:bodyPr>
          <a:lstStyle/>
          <a:p>
            <a:endParaRPr lang="en-US" dirty="0"/>
          </a:p>
        </p:txBody>
      </p:sp>
      <p:sp>
        <p:nvSpPr>
          <p:cNvPr id="3" name="Content Placeholder 2"/>
          <p:cNvSpPr>
            <a:spLocks noGrp="1"/>
          </p:cNvSpPr>
          <p:nvPr>
            <p:ph idx="1"/>
          </p:nvPr>
        </p:nvSpPr>
        <p:spPr>
          <a:xfrm>
            <a:off x="152400" y="609600"/>
            <a:ext cx="8839200" cy="6019800"/>
          </a:xfrm>
        </p:spPr>
        <p:txBody>
          <a:bodyPr>
            <a:normAutofit/>
          </a:bodyPr>
          <a:lstStyle/>
          <a:p>
            <a:endParaRPr lang="en-US" dirty="0" smtClean="0"/>
          </a:p>
          <a:p>
            <a:endParaRPr lang="en-US" dirty="0"/>
          </a:p>
          <a:p>
            <a:endParaRPr lang="en-US" dirty="0" smtClean="0"/>
          </a:p>
          <a:p>
            <a:r>
              <a:rPr lang="en-US" dirty="0" smtClean="0"/>
              <a:t>Steganography   </a:t>
            </a:r>
          </a:p>
          <a:p>
            <a:endParaRPr lang="en-US" dirty="0"/>
          </a:p>
          <a:p>
            <a:endParaRPr lang="en-US" dirty="0" smtClean="0"/>
          </a:p>
          <a:p>
            <a:endParaRPr lang="en-US" dirty="0"/>
          </a:p>
          <a:p>
            <a:endParaRPr lang="en-US" dirty="0" smtClean="0"/>
          </a:p>
          <a:p>
            <a:endParaRPr lang="en-US" dirty="0"/>
          </a:p>
          <a:p>
            <a:r>
              <a:rPr lang="en-US" sz="2000" dirty="0" err="1" smtClean="0"/>
              <a:t>Source:Cryptography</a:t>
            </a:r>
            <a:r>
              <a:rPr lang="en-US" sz="2000" dirty="0" smtClean="0"/>
              <a:t> and network security by </a:t>
            </a:r>
            <a:r>
              <a:rPr lang="en-US" sz="2000" dirty="0" err="1" smtClean="0"/>
              <a:t>Forouzan</a:t>
            </a:r>
            <a:endParaRPr lang="en-US" sz="20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309" y="762000"/>
            <a:ext cx="83820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971800"/>
            <a:ext cx="84582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554828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Malicious Code</a:t>
            </a:r>
            <a:endParaRPr lang="en-GB"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447800"/>
            <a:ext cx="8229600"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1761476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304800"/>
            <a:ext cx="8229600" cy="640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6626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066800"/>
            <a:ext cx="8229600"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909411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219200"/>
            <a:ext cx="8229600"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06755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219200"/>
            <a:ext cx="8229600" cy="5257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3817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066800"/>
            <a:ext cx="8229600" cy="533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807498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143000"/>
            <a:ext cx="8229600"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131794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676400"/>
            <a:ext cx="8229600" cy="4724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96796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spTree>
    <p:extLst>
      <p:ext uri="{BB962C8B-B14F-4D97-AF65-F5344CB8AC3E}">
        <p14:creationId xmlns:p14="http://schemas.microsoft.com/office/powerpoint/2010/main" val="21594001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752600"/>
            <a:ext cx="8229600" cy="3886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765485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371600"/>
            <a:ext cx="8229600" cy="4800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786102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914400"/>
            <a:ext cx="8229600" cy="563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098198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099"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143000"/>
            <a:ext cx="8229600"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862406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066800"/>
            <a:ext cx="8229600" cy="533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01295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295400"/>
            <a:ext cx="8229600"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805061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685800"/>
            <a:ext cx="8229600" cy="5410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572123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447800"/>
            <a:ext cx="8229600"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498414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990600"/>
            <a:ext cx="8229600" cy="556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76069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609600"/>
            <a:ext cx="8229600" cy="579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1099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smtClean="0"/>
              <a:t>Unit-1: Security Fundamentals</a:t>
            </a:r>
            <a:endParaRPr lang="en-US" dirty="0"/>
          </a:p>
        </p:txBody>
      </p:sp>
      <p:sp>
        <p:nvSpPr>
          <p:cNvPr id="3" name="Content Placeholder 2"/>
          <p:cNvSpPr>
            <a:spLocks noGrp="1"/>
          </p:cNvSpPr>
          <p:nvPr>
            <p:ph idx="1"/>
          </p:nvPr>
        </p:nvSpPr>
        <p:spPr>
          <a:xfrm>
            <a:off x="304800" y="990600"/>
            <a:ext cx="8382000" cy="5486400"/>
          </a:xfrm>
        </p:spPr>
        <p:txBody>
          <a:bodyPr>
            <a:normAutofit/>
          </a:bodyPr>
          <a:lstStyle/>
          <a:p>
            <a:r>
              <a:rPr lang="en-US" sz="2400" dirty="0"/>
              <a:t>The words </a:t>
            </a:r>
            <a:r>
              <a:rPr lang="en-US" sz="2400" b="1" dirty="0"/>
              <a:t>Data</a:t>
            </a:r>
            <a:r>
              <a:rPr lang="en-US" sz="2400" dirty="0"/>
              <a:t> and </a:t>
            </a:r>
            <a:r>
              <a:rPr lang="en-US" sz="2400" b="1" dirty="0"/>
              <a:t>Information</a:t>
            </a:r>
            <a:r>
              <a:rPr lang="en-US" sz="2400" dirty="0"/>
              <a:t> may look similar and many people use these words very frequently, But both have lots of differences between them</a:t>
            </a:r>
            <a:r>
              <a:rPr lang="en-US" sz="2400" dirty="0" smtClean="0"/>
              <a:t>.</a:t>
            </a:r>
          </a:p>
          <a:p>
            <a:endParaRPr lang="en-US" sz="2400" dirty="0" smtClean="0"/>
          </a:p>
          <a:p>
            <a:r>
              <a:rPr lang="en-US" sz="2400" b="1" dirty="0"/>
              <a:t>what is data</a:t>
            </a:r>
            <a:r>
              <a:rPr lang="en-US" sz="2400" dirty="0"/>
              <a:t>: Data are plain </a:t>
            </a:r>
            <a:r>
              <a:rPr lang="en-US" sz="2400" dirty="0" smtClean="0"/>
              <a:t>facts or text. </a:t>
            </a:r>
          </a:p>
          <a:p>
            <a:endParaRPr lang="en-US" sz="2400" dirty="0" smtClean="0"/>
          </a:p>
          <a:p>
            <a:r>
              <a:rPr lang="en-US" sz="2400" dirty="0" smtClean="0"/>
              <a:t>The </a:t>
            </a:r>
            <a:r>
              <a:rPr lang="en-US" sz="2400" dirty="0"/>
              <a:t>word "data" is plural for "datum." When data are processed, organized, structured or presented in a given context </a:t>
            </a:r>
            <a:r>
              <a:rPr lang="en-US" sz="2400" dirty="0" smtClean="0"/>
              <a:t>so </a:t>
            </a:r>
            <a:r>
              <a:rPr lang="en-US" sz="2400" dirty="0"/>
              <a:t>as to make them useful, they are called </a:t>
            </a:r>
            <a:r>
              <a:rPr lang="en-US" sz="2400" b="1" dirty="0"/>
              <a:t>Information</a:t>
            </a:r>
            <a:r>
              <a:rPr lang="en-US" sz="2400" b="1" dirty="0" smtClean="0"/>
              <a:t>.</a:t>
            </a:r>
          </a:p>
          <a:p>
            <a:r>
              <a:rPr lang="en-US" sz="2400" dirty="0"/>
              <a:t>Data themselves are fairly useless, but when these data are interpreted and processed to determine its true meaning, they becomes useful and can be named as Information.</a:t>
            </a:r>
            <a:endParaRPr lang="en-US" sz="2400" b="1" dirty="0"/>
          </a:p>
        </p:txBody>
      </p:sp>
    </p:spTree>
    <p:extLst>
      <p:ext uri="{BB962C8B-B14F-4D97-AF65-F5344CB8AC3E}">
        <p14:creationId xmlns:p14="http://schemas.microsoft.com/office/powerpoint/2010/main" val="406296230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12291"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066800"/>
            <a:ext cx="8229600" cy="579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902712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066801"/>
            <a:ext cx="8229600" cy="48798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79236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a:xfrm>
            <a:off x="457200" y="762000"/>
            <a:ext cx="8229600" cy="5867400"/>
          </a:xfrm>
        </p:spPr>
        <p:txBody>
          <a:bodyPr>
            <a:normAutofit fontScale="92500" lnSpcReduction="20000"/>
          </a:bodyPr>
          <a:lstStyle/>
          <a:p>
            <a:r>
              <a:rPr lang="en-GB" b="1" dirty="0" smtClean="0"/>
              <a:t>Spam</a:t>
            </a:r>
            <a:r>
              <a:rPr lang="en-GB" dirty="0" smtClean="0"/>
              <a:t>- Many copies of the same message flood the internet in an attempt to force the message on the users</a:t>
            </a:r>
          </a:p>
          <a:p>
            <a:r>
              <a:rPr lang="en-GB" b="1" dirty="0" smtClean="0"/>
              <a:t>Email Bombing and spamming- </a:t>
            </a:r>
            <a:r>
              <a:rPr lang="en-GB" dirty="0" smtClean="0"/>
              <a:t>is an attack by repeatedly sending the message through email to </a:t>
            </a:r>
            <a:r>
              <a:rPr lang="en-GB" dirty="0" err="1" smtClean="0"/>
              <a:t>perticular</a:t>
            </a:r>
            <a:r>
              <a:rPr lang="en-GB" dirty="0" smtClean="0"/>
              <a:t> address at specific target computer, may be large or meaningless data. To consume system and network resources.</a:t>
            </a:r>
          </a:p>
          <a:p>
            <a:r>
              <a:rPr lang="en-GB" b="1" dirty="0" smtClean="0"/>
              <a:t>Sniffer</a:t>
            </a:r>
            <a:r>
              <a:rPr lang="en-GB" dirty="0" smtClean="0"/>
              <a:t>- is s/w that captures all the traffic flowing in both the directions i.e. into and out of computer attached to </a:t>
            </a:r>
            <a:r>
              <a:rPr lang="en-GB" dirty="0"/>
              <a:t>N</a:t>
            </a:r>
            <a:r>
              <a:rPr lang="en-GB" dirty="0" smtClean="0"/>
              <a:t>etwork. It is also known as Network Protocol Analyser. It is used as network troubleshooting tool. The </a:t>
            </a:r>
            <a:r>
              <a:rPr lang="en-GB" dirty="0" err="1" smtClean="0"/>
              <a:t>atttacker</a:t>
            </a:r>
            <a:r>
              <a:rPr lang="en-GB" dirty="0" smtClean="0"/>
              <a:t> use sniffers to capture the packets flowing across the network to get information </a:t>
            </a:r>
            <a:endParaRPr lang="en-GB" dirty="0"/>
          </a:p>
        </p:txBody>
      </p:sp>
    </p:spTree>
    <p:extLst>
      <p:ext uri="{BB962C8B-B14F-4D97-AF65-F5344CB8AC3E}">
        <p14:creationId xmlns:p14="http://schemas.microsoft.com/office/powerpoint/2010/main" val="9972779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ctrTitle"/>
          </p:nvPr>
        </p:nvSpPr>
        <p:spPr>
          <a:xfrm>
            <a:off x="685800" y="2286000"/>
            <a:ext cx="7772400" cy="1143000"/>
          </a:xfrm>
        </p:spPr>
        <p:txBody>
          <a:bodyPr/>
          <a:lstStyle/>
          <a:p>
            <a:r>
              <a:rPr lang="en-US"/>
              <a:t>Intrusion Detection</a:t>
            </a:r>
          </a:p>
        </p:txBody>
      </p:sp>
    </p:spTree>
    <p:extLst>
      <p:ext uri="{BB962C8B-B14F-4D97-AF65-F5344CB8AC3E}">
        <p14:creationId xmlns:p14="http://schemas.microsoft.com/office/powerpoint/2010/main" val="21511377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1"/>
          <p:cNvSpPr>
            <a:spLocks noGrp="1"/>
          </p:cNvSpPr>
          <p:nvPr>
            <p:ph type="ftr" sz="quarter" idx="10"/>
          </p:nvPr>
        </p:nvSpPr>
        <p:spPr/>
        <p:txBody>
          <a:bodyPr/>
          <a:lstStyle/>
          <a:p>
            <a:fld id="{E3995E1C-0C0F-42A0-885F-89C17D8770D4}" type="slidenum">
              <a:rPr lang="en-GB"/>
              <a:pPr/>
              <a:t>74</a:t>
            </a:fld>
            <a:endParaRPr lang="en-GB"/>
          </a:p>
        </p:txBody>
      </p:sp>
      <p:sp>
        <p:nvSpPr>
          <p:cNvPr id="305156" name="Rectangle 4"/>
          <p:cNvSpPr>
            <a:spLocks noChangeArrowheads="1"/>
          </p:cNvSpPr>
          <p:nvPr/>
        </p:nvSpPr>
        <p:spPr bwMode="auto">
          <a:xfrm>
            <a:off x="139257" y="1752600"/>
            <a:ext cx="8636814" cy="2555188"/>
          </a:xfrm>
          <a:prstGeom prst="rect">
            <a:avLst/>
          </a:prstGeom>
          <a:solidFill>
            <a:srgbClr val="FFFFFF"/>
          </a:solidFill>
          <a:ln w="25400">
            <a:solidFill>
              <a:schemeClr val="tx2"/>
            </a:solidFill>
            <a:miter lim="800000"/>
            <a:headEnd/>
            <a:tailEnd/>
          </a:ln>
          <a:effectLst/>
        </p:spPr>
        <p:txBody>
          <a:bodyPr wrap="square" lIns="92075" tIns="46038" rIns="92075" bIns="46038">
            <a:spAutoFit/>
          </a:bodyPr>
          <a:lstStyle/>
          <a:p>
            <a:pPr algn="ctr"/>
            <a:r>
              <a:rPr lang="en-US" sz="3200">
                <a:solidFill>
                  <a:schemeClr val="tx2"/>
                </a:solidFill>
                <a:effectLst>
                  <a:outerShdw blurRad="38100" dist="38100" dir="2700000" algn="tl">
                    <a:srgbClr val="C0C0C0"/>
                  </a:outerShdw>
                </a:effectLst>
              </a:rPr>
              <a:t>Information security </a:t>
            </a:r>
            <a:r>
              <a:rPr lang="en-US" sz="3200">
                <a:solidFill>
                  <a:schemeClr val="accent1"/>
                </a:solidFill>
                <a:effectLst>
                  <a:outerShdw blurRad="38100" dist="38100" dir="2700000" algn="tl">
                    <a:srgbClr val="C0C0C0"/>
                  </a:outerShdw>
                </a:effectLst>
              </a:rPr>
              <a:t>is defined</a:t>
            </a:r>
          </a:p>
          <a:p>
            <a:pPr algn="ctr"/>
            <a:r>
              <a:rPr lang="en-US" sz="3200">
                <a:solidFill>
                  <a:schemeClr val="tx2"/>
                </a:solidFill>
                <a:effectLst>
                  <a:outerShdw blurRad="38100" dist="38100" dir="2700000" algn="tl">
                    <a:srgbClr val="C0C0C0"/>
                  </a:outerShdw>
                </a:effectLst>
              </a:rPr>
              <a:t> </a:t>
            </a:r>
            <a:r>
              <a:rPr lang="en-US" sz="3200">
                <a:solidFill>
                  <a:schemeClr val="accent1"/>
                </a:solidFill>
                <a:effectLst>
                  <a:outerShdw blurRad="38100" dist="38100" dir="2700000" algn="tl">
                    <a:srgbClr val="C0C0C0"/>
                  </a:outerShdw>
                </a:effectLst>
              </a:rPr>
              <a:t>as methods and technologies</a:t>
            </a:r>
          </a:p>
          <a:p>
            <a:pPr algn="ctr"/>
            <a:r>
              <a:rPr lang="en-US" sz="3200">
                <a:solidFill>
                  <a:schemeClr val="accent1"/>
                </a:solidFill>
                <a:effectLst>
                  <a:outerShdw blurRad="38100" dist="38100" dir="2700000" algn="tl">
                    <a:srgbClr val="C0C0C0"/>
                  </a:outerShdw>
                </a:effectLst>
              </a:rPr>
              <a:t>for deterrence (scaring away hackers), protection, detection, response, recovery and extended functionalities</a:t>
            </a:r>
          </a:p>
        </p:txBody>
      </p:sp>
    </p:spTree>
    <p:extLst>
      <p:ext uri="{BB962C8B-B14F-4D97-AF65-F5344CB8AC3E}">
        <p14:creationId xmlns:p14="http://schemas.microsoft.com/office/powerpoint/2010/main" val="6537774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6" name="Rectangle 4"/>
          <p:cNvSpPr>
            <a:spLocks noGrp="1" noChangeArrowheads="1"/>
          </p:cNvSpPr>
          <p:nvPr>
            <p:ph type="title"/>
          </p:nvPr>
        </p:nvSpPr>
        <p:spPr bwMode="auto">
          <a:xfrm>
            <a:off x="457347" y="685800"/>
            <a:ext cx="8229307" cy="731838"/>
          </a:xfrm>
          <a:noFill/>
          <a:ln>
            <a:miter lim="800000"/>
            <a:headEnd/>
            <a:tailEnd/>
          </a:ln>
        </p:spPr>
        <p:txBody>
          <a:bodyPr vert="horz" wrap="square" lIns="91440" tIns="45720" rIns="91440" bIns="45720" numCol="1" anchor="t" anchorCtr="0" compatLnSpc="1">
            <a:prstTxWarp prst="textNoShape">
              <a:avLst/>
            </a:prstTxWarp>
            <a:normAutofit fontScale="90000"/>
          </a:bodyPr>
          <a:lstStyle/>
          <a:p>
            <a:r>
              <a:rPr lang="en-US" sz="2400">
                <a:solidFill>
                  <a:schemeClr val="accent1"/>
                </a:solidFill>
              </a:rPr>
              <a:t>Overview of Existing Security Systems : </a:t>
            </a:r>
            <a:r>
              <a:rPr lang="en-US" sz="2400">
                <a:solidFill>
                  <a:schemeClr val="tx1"/>
                </a:solidFill>
              </a:rPr>
              <a:t>Firewalls</a:t>
            </a:r>
            <a:br>
              <a:rPr lang="en-US" sz="2400">
                <a:solidFill>
                  <a:schemeClr val="tx1"/>
                </a:solidFill>
              </a:rPr>
            </a:br>
            <a:r>
              <a:rPr lang="en-US" sz="2400">
                <a:solidFill>
                  <a:schemeClr val="tx1"/>
                </a:solidFill>
              </a:rPr>
              <a:t>Used even for Deterring (Scaring attackers)</a:t>
            </a:r>
          </a:p>
        </p:txBody>
      </p:sp>
      <p:sp>
        <p:nvSpPr>
          <p:cNvPr id="340997" name="Rectangle 5"/>
          <p:cNvSpPr>
            <a:spLocks noChangeArrowheads="1"/>
          </p:cNvSpPr>
          <p:nvPr/>
        </p:nvSpPr>
        <p:spPr bwMode="auto">
          <a:xfrm>
            <a:off x="351805" y="609600"/>
            <a:ext cx="7669350" cy="457200"/>
          </a:xfrm>
          <a:prstGeom prst="rect">
            <a:avLst/>
          </a:prstGeom>
          <a:noFill/>
          <a:ln w="76200">
            <a:noFill/>
            <a:miter lim="800000"/>
            <a:headEnd/>
            <a:tailEnd/>
          </a:ln>
          <a:effectLst/>
        </p:spPr>
        <p:txBody>
          <a:bodyPr anchorCtr="1"/>
          <a:lstStyle/>
          <a:p>
            <a:pPr algn="ctr">
              <a:lnSpc>
                <a:spcPct val="90000"/>
              </a:lnSpc>
            </a:pPr>
            <a:endParaRPr lang="en-GB" sz="1400">
              <a:solidFill>
                <a:srgbClr val="000000"/>
              </a:solidFill>
              <a:effectLst>
                <a:outerShdw blurRad="38100" dist="38100" dir="2700000" algn="tl">
                  <a:srgbClr val="C0C0C0"/>
                </a:outerShdw>
              </a:effectLst>
              <a:latin typeface="Arial" charset="0"/>
            </a:endParaRPr>
          </a:p>
        </p:txBody>
      </p:sp>
      <p:pic>
        <p:nvPicPr>
          <p:cNvPr id="340998" name="Picture 6"/>
          <p:cNvPicPr>
            <a:picLocks noChangeAspect="1" noChangeArrowheads="1"/>
          </p:cNvPicPr>
          <p:nvPr/>
        </p:nvPicPr>
        <p:blipFill>
          <a:blip r:embed="rId2" cstate="print">
            <a:clrChange>
              <a:clrFrom>
                <a:srgbClr val="FFFFFF"/>
              </a:clrFrom>
              <a:clrTo>
                <a:srgbClr val="FFFFFF">
                  <a:alpha val="0"/>
                </a:srgbClr>
              </a:clrTo>
            </a:clrChange>
            <a:lum bright="-18000" contrast="24000"/>
          </a:blip>
          <a:srcRect/>
          <a:stretch>
            <a:fillRect/>
          </a:stretch>
        </p:blipFill>
        <p:spPr bwMode="auto">
          <a:xfrm>
            <a:off x="702145" y="1371600"/>
            <a:ext cx="7528628" cy="3429000"/>
          </a:xfrm>
          <a:prstGeom prst="rect">
            <a:avLst/>
          </a:prstGeom>
          <a:solidFill>
            <a:srgbClr val="FFFFFF">
              <a:alpha val="50000"/>
            </a:srgbClr>
          </a:solidFill>
          <a:ln w="9525">
            <a:noFill/>
            <a:miter lim="800000"/>
            <a:headEnd/>
            <a:tailEnd/>
          </a:ln>
          <a:effectLst/>
        </p:spPr>
      </p:pic>
      <p:sp>
        <p:nvSpPr>
          <p:cNvPr id="340999" name="Rectangle 7"/>
          <p:cNvSpPr>
            <a:spLocks noChangeArrowheads="1"/>
          </p:cNvSpPr>
          <p:nvPr/>
        </p:nvSpPr>
        <p:spPr bwMode="auto">
          <a:xfrm>
            <a:off x="209617" y="4953000"/>
            <a:ext cx="8584044" cy="2308324"/>
          </a:xfrm>
          <a:prstGeom prst="rect">
            <a:avLst/>
          </a:prstGeom>
          <a:noFill/>
          <a:ln w="12700">
            <a:noFill/>
            <a:miter lim="800000"/>
            <a:headEnd type="none" w="sm" len="sm"/>
            <a:tailEnd type="none" w="sm" len="sm"/>
          </a:ln>
          <a:effectLst/>
        </p:spPr>
        <p:txBody>
          <a:bodyPr>
            <a:spAutoFit/>
          </a:bodyPr>
          <a:lstStyle/>
          <a:p>
            <a:r>
              <a:rPr lang="en-US">
                <a:solidFill>
                  <a:schemeClr val="accent1"/>
                </a:solidFill>
              </a:rPr>
              <a:t>Firewalls </a:t>
            </a:r>
            <a:r>
              <a:rPr lang="en-US">
                <a:solidFill>
                  <a:schemeClr val="accent1"/>
                </a:solidFill>
                <a:sym typeface="Wingdings" pitchFamily="2" charset="2"/>
              </a:rPr>
              <a:t> </a:t>
            </a:r>
            <a:r>
              <a:rPr lang="en-US" b="0">
                <a:solidFill>
                  <a:schemeClr val="accent1"/>
                </a:solidFill>
                <a:sym typeface="Wingdings" pitchFamily="2" charset="2"/>
              </a:rPr>
              <a:t>Designed to prevent malicious packets from entering </a:t>
            </a:r>
            <a:endParaRPr lang="en-US" b="0">
              <a:solidFill>
                <a:schemeClr val="accent1"/>
              </a:solidFill>
            </a:endParaRPr>
          </a:p>
          <a:p>
            <a:pPr lvl="1"/>
            <a:r>
              <a:rPr lang="en-US">
                <a:solidFill>
                  <a:schemeClr val="accent1"/>
                </a:solidFill>
              </a:rPr>
              <a:t>Software based </a:t>
            </a:r>
            <a:r>
              <a:rPr lang="en-US">
                <a:solidFill>
                  <a:schemeClr val="accent1"/>
                </a:solidFill>
                <a:sym typeface="Wingdings" pitchFamily="2" charset="2"/>
              </a:rPr>
              <a:t> </a:t>
            </a:r>
            <a:r>
              <a:rPr lang="en-US" b="0">
                <a:solidFill>
                  <a:schemeClr val="accent1"/>
                </a:solidFill>
                <a:sym typeface="Wingdings" pitchFamily="2" charset="2"/>
              </a:rPr>
              <a:t>Runs as a local program to protect one computer (</a:t>
            </a:r>
            <a:r>
              <a:rPr lang="en-US">
                <a:solidFill>
                  <a:schemeClr val="accent1"/>
                </a:solidFill>
                <a:sym typeface="Wingdings" pitchFamily="2" charset="2"/>
              </a:rPr>
              <a:t>personal firewall</a:t>
            </a:r>
            <a:r>
              <a:rPr lang="en-US" b="0">
                <a:solidFill>
                  <a:schemeClr val="accent1"/>
                </a:solidFill>
                <a:sym typeface="Wingdings" pitchFamily="2" charset="2"/>
              </a:rPr>
              <a:t>) or as a program on a separate computer (</a:t>
            </a:r>
            <a:r>
              <a:rPr lang="en-US">
                <a:solidFill>
                  <a:schemeClr val="accent1"/>
                </a:solidFill>
                <a:sym typeface="Wingdings" pitchFamily="2" charset="2"/>
              </a:rPr>
              <a:t>network firewall</a:t>
            </a:r>
            <a:r>
              <a:rPr lang="en-US" b="0">
                <a:solidFill>
                  <a:schemeClr val="accent1"/>
                </a:solidFill>
                <a:sym typeface="Wingdings" pitchFamily="2" charset="2"/>
              </a:rPr>
              <a:t>) to protect the network</a:t>
            </a:r>
          </a:p>
          <a:p>
            <a:pPr lvl="1"/>
            <a:r>
              <a:rPr lang="en-US">
                <a:solidFill>
                  <a:schemeClr val="accent1"/>
                </a:solidFill>
                <a:sym typeface="Wingdings" pitchFamily="2" charset="2"/>
              </a:rPr>
              <a:t>Hardware based </a:t>
            </a:r>
            <a:r>
              <a:rPr lang="en-US" b="0">
                <a:solidFill>
                  <a:schemeClr val="accent1"/>
                </a:solidFill>
                <a:sym typeface="Wingdings" pitchFamily="2" charset="2"/>
              </a:rPr>
              <a:t> separate devices that protect the entire network (network firewalls)</a:t>
            </a:r>
          </a:p>
        </p:txBody>
      </p:sp>
    </p:spTree>
    <p:extLst>
      <p:ext uri="{BB962C8B-B14F-4D97-AF65-F5344CB8AC3E}">
        <p14:creationId xmlns:p14="http://schemas.microsoft.com/office/powerpoint/2010/main" val="290427629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6" name="Rectangle 6"/>
          <p:cNvSpPr>
            <a:spLocks noGrp="1" noChangeArrowheads="1"/>
          </p:cNvSpPr>
          <p:nvPr>
            <p:ph type="title"/>
          </p:nvPr>
        </p:nvSpPr>
        <p:spPr bwMode="auto">
          <a:xfrm>
            <a:off x="457347" y="609600"/>
            <a:ext cx="8229307" cy="808038"/>
          </a:xfrm>
          <a:noFill/>
          <a:ln>
            <a:miter lim="800000"/>
            <a:headEnd/>
            <a:tailEnd/>
          </a:ln>
        </p:spPr>
        <p:txBody>
          <a:bodyPr vert="horz" wrap="square" lIns="91440" tIns="45720" rIns="91440" bIns="45720" numCol="1" anchor="t" anchorCtr="0" compatLnSpc="1">
            <a:prstTxWarp prst="textNoShape">
              <a:avLst/>
            </a:prstTxWarp>
            <a:normAutofit fontScale="90000"/>
          </a:bodyPr>
          <a:lstStyle/>
          <a:p>
            <a:r>
              <a:rPr lang="en-US" sz="2400">
                <a:solidFill>
                  <a:schemeClr val="accent1"/>
                </a:solidFill>
              </a:rPr>
              <a:t>Overview of Existing Security Systems : </a:t>
            </a:r>
            <a:r>
              <a:rPr lang="en-US" sz="2400">
                <a:solidFill>
                  <a:schemeClr val="tx1"/>
                </a:solidFill>
              </a:rPr>
              <a:t>Detection -Intrusion Detection Systems</a:t>
            </a:r>
          </a:p>
        </p:txBody>
      </p:sp>
      <p:pic>
        <p:nvPicPr>
          <p:cNvPr id="343045" name="Picture 5"/>
          <p:cNvPicPr>
            <a:picLocks noGrp="1" noChangeAspect="1" noChangeArrowheads="1"/>
          </p:cNvPicPr>
          <p:nvPr>
            <p:ph idx="1"/>
          </p:nvPr>
        </p:nvPicPr>
        <p:blipFill>
          <a:blip r:embed="rId2" cstate="print">
            <a:clrChange>
              <a:clrFrom>
                <a:srgbClr val="FFFFFF"/>
              </a:clrFrom>
              <a:clrTo>
                <a:srgbClr val="FFFFFF">
                  <a:alpha val="0"/>
                </a:srgbClr>
              </a:clrTo>
            </a:clrChange>
            <a:lum bright="-18000" contrast="24000"/>
          </a:blip>
          <a:srcRect/>
          <a:stretch>
            <a:fillRect/>
          </a:stretch>
        </p:blipFill>
        <p:spPr bwMode="auto">
          <a:xfrm>
            <a:off x="983589" y="1905000"/>
            <a:ext cx="6051047" cy="2286000"/>
          </a:xfrm>
          <a:noFill/>
          <a:ln>
            <a:miter lim="800000"/>
            <a:headEnd/>
            <a:tailEnd/>
          </a:ln>
        </p:spPr>
      </p:pic>
      <p:sp>
        <p:nvSpPr>
          <p:cNvPr id="343048" name="Rectangle 8"/>
          <p:cNvSpPr>
            <a:spLocks noChangeArrowheads="1"/>
          </p:cNvSpPr>
          <p:nvPr/>
        </p:nvSpPr>
        <p:spPr bwMode="auto">
          <a:xfrm>
            <a:off x="209617" y="4419600"/>
            <a:ext cx="8724766" cy="3785652"/>
          </a:xfrm>
          <a:prstGeom prst="rect">
            <a:avLst/>
          </a:prstGeom>
          <a:noFill/>
          <a:ln w="12700">
            <a:noFill/>
            <a:miter lim="800000"/>
            <a:headEnd type="none" w="sm" len="sm"/>
            <a:tailEnd type="none" w="sm" len="sm"/>
          </a:ln>
          <a:effectLst/>
        </p:spPr>
        <p:txBody>
          <a:bodyPr>
            <a:spAutoFit/>
          </a:bodyPr>
          <a:lstStyle/>
          <a:p>
            <a:r>
              <a:rPr lang="en-US">
                <a:solidFill>
                  <a:schemeClr val="accent1"/>
                </a:solidFill>
              </a:rPr>
              <a:t>Intrusion Detection System (IDS) </a:t>
            </a:r>
            <a:r>
              <a:rPr lang="en-US">
                <a:solidFill>
                  <a:schemeClr val="accent1"/>
                </a:solidFill>
                <a:sym typeface="Wingdings" pitchFamily="2" charset="2"/>
              </a:rPr>
              <a:t> </a:t>
            </a:r>
            <a:r>
              <a:rPr lang="en-US" b="0">
                <a:solidFill>
                  <a:schemeClr val="accent1"/>
                </a:solidFill>
                <a:sym typeface="Wingdings" pitchFamily="2" charset="2"/>
              </a:rPr>
              <a:t>Examines the activity on a network </a:t>
            </a:r>
          </a:p>
          <a:p>
            <a:pPr lvl="1"/>
            <a:r>
              <a:rPr lang="en-US">
                <a:solidFill>
                  <a:schemeClr val="accent1"/>
                </a:solidFill>
                <a:sym typeface="Wingdings" pitchFamily="2" charset="2"/>
              </a:rPr>
              <a:t>Goal is to detect intrusions and take action</a:t>
            </a:r>
          </a:p>
          <a:p>
            <a:r>
              <a:rPr lang="en-US">
                <a:solidFill>
                  <a:schemeClr val="accent1"/>
                </a:solidFill>
                <a:sym typeface="Wingdings" pitchFamily="2" charset="2"/>
              </a:rPr>
              <a:t>Two types of IDS:</a:t>
            </a:r>
          </a:p>
          <a:p>
            <a:pPr lvl="1"/>
            <a:r>
              <a:rPr lang="en-US">
                <a:solidFill>
                  <a:schemeClr val="accent1"/>
                </a:solidFill>
                <a:sym typeface="Wingdings" pitchFamily="2" charset="2"/>
              </a:rPr>
              <a:t>Host-based IDS  </a:t>
            </a:r>
            <a:r>
              <a:rPr lang="en-US" b="0">
                <a:solidFill>
                  <a:schemeClr val="accent1"/>
                </a:solidFill>
                <a:sym typeface="Wingdings" pitchFamily="2" charset="2"/>
              </a:rPr>
              <a:t>Installed on a server or other computers (sometimes all) </a:t>
            </a:r>
          </a:p>
          <a:p>
            <a:pPr lvl="2"/>
            <a:r>
              <a:rPr lang="en-US" b="0">
                <a:solidFill>
                  <a:schemeClr val="accent1"/>
                </a:solidFill>
                <a:sym typeface="Wingdings" pitchFamily="2" charset="2"/>
              </a:rPr>
              <a:t>Monitors traffic to and from that particular computer</a:t>
            </a:r>
            <a:endParaRPr lang="en-US">
              <a:solidFill>
                <a:schemeClr val="accent1"/>
              </a:solidFill>
              <a:sym typeface="Wingdings" pitchFamily="2" charset="2"/>
            </a:endParaRPr>
          </a:p>
          <a:p>
            <a:pPr lvl="1"/>
            <a:r>
              <a:rPr lang="en-US">
                <a:solidFill>
                  <a:schemeClr val="accent1"/>
                </a:solidFill>
                <a:sym typeface="Wingdings" pitchFamily="2" charset="2"/>
              </a:rPr>
              <a:t>Network-based IDS  </a:t>
            </a:r>
            <a:r>
              <a:rPr lang="en-US" b="0">
                <a:solidFill>
                  <a:schemeClr val="accent1"/>
                </a:solidFill>
                <a:sym typeface="Wingdings" pitchFamily="2" charset="2"/>
              </a:rPr>
              <a:t>Located behind the firewall and monitors all network traffic </a:t>
            </a:r>
            <a:br>
              <a:rPr lang="en-US" b="0">
                <a:solidFill>
                  <a:schemeClr val="accent1"/>
                </a:solidFill>
                <a:sym typeface="Wingdings" pitchFamily="2" charset="2"/>
              </a:rPr>
            </a:br>
            <a:endParaRPr lang="en-US" b="0">
              <a:solidFill>
                <a:schemeClr val="accent1"/>
              </a:solidFill>
              <a:sym typeface="Wingdings" pitchFamily="2" charset="2"/>
            </a:endParaRPr>
          </a:p>
        </p:txBody>
      </p:sp>
    </p:spTree>
    <p:extLst>
      <p:ext uri="{BB962C8B-B14F-4D97-AF65-F5344CB8AC3E}">
        <p14:creationId xmlns:p14="http://schemas.microsoft.com/office/powerpoint/2010/main" val="424112289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6" name="Rectangle 4"/>
          <p:cNvSpPr>
            <a:spLocks noChangeArrowheads="1"/>
          </p:cNvSpPr>
          <p:nvPr/>
        </p:nvSpPr>
        <p:spPr bwMode="auto">
          <a:xfrm>
            <a:off x="351805" y="609600"/>
            <a:ext cx="7669350" cy="457200"/>
          </a:xfrm>
          <a:prstGeom prst="rect">
            <a:avLst/>
          </a:prstGeom>
          <a:noFill/>
          <a:ln w="76200">
            <a:noFill/>
            <a:miter lim="800000"/>
            <a:headEnd/>
            <a:tailEnd/>
          </a:ln>
          <a:effectLst/>
        </p:spPr>
        <p:txBody>
          <a:bodyPr anchorCtr="1"/>
          <a:lstStyle/>
          <a:p>
            <a:pPr algn="ctr">
              <a:lnSpc>
                <a:spcPct val="90000"/>
              </a:lnSpc>
            </a:pPr>
            <a:endParaRPr lang="en-GB" sz="1400">
              <a:solidFill>
                <a:srgbClr val="000000"/>
              </a:solidFill>
              <a:effectLst>
                <a:outerShdw blurRad="38100" dist="38100" dir="2700000" algn="tl">
                  <a:srgbClr val="C0C0C0"/>
                </a:outerShdw>
              </a:effectLst>
              <a:latin typeface="Arial" charset="0"/>
            </a:endParaRPr>
          </a:p>
        </p:txBody>
      </p:sp>
      <p:pic>
        <p:nvPicPr>
          <p:cNvPr id="346117" name="Picture 5"/>
          <p:cNvPicPr>
            <a:picLocks noChangeAspect="1" noChangeArrowheads="1"/>
          </p:cNvPicPr>
          <p:nvPr/>
        </p:nvPicPr>
        <p:blipFill>
          <a:blip r:embed="rId2" cstate="print">
            <a:clrChange>
              <a:clrFrom>
                <a:srgbClr val="FFFFFF"/>
              </a:clrFrom>
              <a:clrTo>
                <a:srgbClr val="FFFFFF">
                  <a:alpha val="0"/>
                </a:srgbClr>
              </a:clrTo>
            </a:clrChange>
            <a:lum bright="-18000" contrast="18000"/>
          </a:blip>
          <a:srcRect/>
          <a:stretch>
            <a:fillRect/>
          </a:stretch>
        </p:blipFill>
        <p:spPr bwMode="auto">
          <a:xfrm>
            <a:off x="844333" y="1600200"/>
            <a:ext cx="7667885" cy="3200400"/>
          </a:xfrm>
          <a:prstGeom prst="rect">
            <a:avLst/>
          </a:prstGeom>
          <a:noFill/>
          <a:ln w="9525">
            <a:noFill/>
            <a:miter lim="800000"/>
            <a:headEnd/>
            <a:tailEnd/>
          </a:ln>
          <a:effectLst/>
        </p:spPr>
      </p:pic>
      <p:sp>
        <p:nvSpPr>
          <p:cNvPr id="346118" name="Rectangle 6"/>
          <p:cNvSpPr>
            <a:spLocks noChangeArrowheads="1"/>
          </p:cNvSpPr>
          <p:nvPr/>
        </p:nvSpPr>
        <p:spPr bwMode="auto">
          <a:xfrm>
            <a:off x="1053950" y="685800"/>
            <a:ext cx="7528628" cy="946150"/>
          </a:xfrm>
          <a:prstGeom prst="rect">
            <a:avLst/>
          </a:prstGeom>
          <a:noFill/>
          <a:ln w="12700">
            <a:noFill/>
            <a:miter lim="800000"/>
            <a:headEnd type="none" w="sm" len="sm"/>
            <a:tailEnd type="none" w="sm" len="sm"/>
          </a:ln>
          <a:effectLst/>
        </p:spPr>
        <p:txBody>
          <a:bodyPr>
            <a:spAutoFit/>
          </a:bodyPr>
          <a:lstStyle/>
          <a:p>
            <a:r>
              <a:rPr lang="en-US" sz="2800">
                <a:solidFill>
                  <a:schemeClr val="accent1"/>
                </a:solidFill>
                <a:effectLst>
                  <a:outerShdw blurRad="38100" dist="38100" dir="2700000" algn="tl">
                    <a:srgbClr val="C0C0C0"/>
                  </a:outerShdw>
                </a:effectLst>
              </a:rPr>
              <a:t>Overview of Existing Security Systems :</a:t>
            </a:r>
            <a:r>
              <a:rPr lang="en-US"/>
              <a:t> </a:t>
            </a:r>
            <a:r>
              <a:rPr lang="en-US" sz="2800">
                <a:effectLst>
                  <a:outerShdw blurRad="38100" dist="38100" dir="2700000" algn="tl">
                    <a:srgbClr val="C0C0C0"/>
                  </a:outerShdw>
                </a:effectLst>
              </a:rPr>
              <a:t>Network Address Translation (NAT)</a:t>
            </a:r>
          </a:p>
        </p:txBody>
      </p:sp>
      <p:sp>
        <p:nvSpPr>
          <p:cNvPr id="346119" name="Rectangle 7"/>
          <p:cNvSpPr>
            <a:spLocks noChangeArrowheads="1"/>
          </p:cNvSpPr>
          <p:nvPr/>
        </p:nvSpPr>
        <p:spPr bwMode="auto">
          <a:xfrm>
            <a:off x="279978" y="5105401"/>
            <a:ext cx="8584044" cy="1938992"/>
          </a:xfrm>
          <a:prstGeom prst="rect">
            <a:avLst/>
          </a:prstGeom>
          <a:noFill/>
          <a:ln w="12700">
            <a:noFill/>
            <a:miter lim="800000"/>
            <a:headEnd type="none" w="sm" len="sm"/>
            <a:tailEnd type="none" w="sm" len="sm"/>
          </a:ln>
          <a:effectLst/>
        </p:spPr>
        <p:txBody>
          <a:bodyPr>
            <a:spAutoFit/>
          </a:bodyPr>
          <a:lstStyle/>
          <a:p>
            <a:r>
              <a:rPr lang="en-US">
                <a:solidFill>
                  <a:schemeClr val="accent1"/>
                </a:solidFill>
              </a:rPr>
              <a:t>Network Address Translation (NAT) Systems </a:t>
            </a:r>
            <a:r>
              <a:rPr lang="en-US">
                <a:solidFill>
                  <a:schemeClr val="accent1"/>
                </a:solidFill>
                <a:sym typeface="Wingdings" pitchFamily="2" charset="2"/>
              </a:rPr>
              <a:t> Hides the IP address of network devices </a:t>
            </a:r>
          </a:p>
          <a:p>
            <a:r>
              <a:rPr lang="en-US">
                <a:solidFill>
                  <a:schemeClr val="accent1"/>
                </a:solidFill>
                <a:sym typeface="Wingdings" pitchFamily="2" charset="2"/>
              </a:rPr>
              <a:t>Located just behind the firewall. NAT device uses an alias IP address in place of the sending machine’s real one </a:t>
            </a:r>
            <a:r>
              <a:rPr lang="en-US" b="0">
                <a:solidFill>
                  <a:schemeClr val="accent1"/>
                </a:solidFill>
                <a:sym typeface="Wingdings" pitchFamily="2" charset="2"/>
              </a:rPr>
              <a:t> </a:t>
            </a:r>
            <a:r>
              <a:rPr lang="en-US">
                <a:solidFill>
                  <a:schemeClr val="accent1"/>
                </a:solidFill>
                <a:sym typeface="Wingdings" pitchFamily="2" charset="2"/>
              </a:rPr>
              <a:t>“You cannot attack what you can’t see”</a:t>
            </a:r>
            <a:r>
              <a:rPr lang="en-US">
                <a:sym typeface="Wingdings" pitchFamily="2" charset="2"/>
              </a:rPr>
              <a:t> </a:t>
            </a:r>
          </a:p>
        </p:txBody>
      </p:sp>
    </p:spTree>
    <p:extLst>
      <p:ext uri="{BB962C8B-B14F-4D97-AF65-F5344CB8AC3E}">
        <p14:creationId xmlns:p14="http://schemas.microsoft.com/office/powerpoint/2010/main" val="135687959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40" name="Rectangle 4"/>
          <p:cNvSpPr>
            <a:spLocks noChangeArrowheads="1"/>
          </p:cNvSpPr>
          <p:nvPr/>
        </p:nvSpPr>
        <p:spPr bwMode="auto">
          <a:xfrm>
            <a:off x="350339" y="838201"/>
            <a:ext cx="8654405" cy="519113"/>
          </a:xfrm>
          <a:prstGeom prst="rect">
            <a:avLst/>
          </a:prstGeom>
          <a:noFill/>
          <a:ln w="12700">
            <a:noFill/>
            <a:miter lim="800000"/>
            <a:headEnd type="none" w="sm" len="sm"/>
            <a:tailEnd type="none" w="sm" len="sm"/>
          </a:ln>
          <a:effectLst/>
        </p:spPr>
        <p:txBody>
          <a:bodyPr>
            <a:spAutoFit/>
          </a:bodyPr>
          <a:lstStyle/>
          <a:p>
            <a:r>
              <a:rPr lang="en-US" sz="2800">
                <a:solidFill>
                  <a:schemeClr val="accent1"/>
                </a:solidFill>
                <a:effectLst>
                  <a:outerShdw blurRad="38100" dist="38100" dir="2700000" algn="tl">
                    <a:srgbClr val="C0C0C0"/>
                  </a:outerShdw>
                </a:effectLst>
              </a:rPr>
              <a:t>Overview of Existing Security Systems :</a:t>
            </a:r>
            <a:r>
              <a:rPr lang="en-US"/>
              <a:t> </a:t>
            </a:r>
            <a:r>
              <a:rPr lang="en-US" sz="2800">
                <a:effectLst>
                  <a:outerShdw blurRad="38100" dist="38100" dir="2700000" algn="tl">
                    <a:srgbClr val="C0C0C0"/>
                  </a:outerShdw>
                </a:effectLst>
              </a:rPr>
              <a:t>Proxy Servers</a:t>
            </a:r>
          </a:p>
        </p:txBody>
      </p:sp>
      <p:pic>
        <p:nvPicPr>
          <p:cNvPr id="347141" name="Picture 5"/>
          <p:cNvPicPr>
            <a:picLocks noChangeAspect="1" noChangeArrowheads="1"/>
          </p:cNvPicPr>
          <p:nvPr/>
        </p:nvPicPr>
        <p:blipFill>
          <a:blip r:embed="rId2" cstate="print">
            <a:clrChange>
              <a:clrFrom>
                <a:srgbClr val="FFFFFF"/>
              </a:clrFrom>
              <a:clrTo>
                <a:srgbClr val="FFFFFF">
                  <a:alpha val="0"/>
                </a:srgbClr>
              </a:clrTo>
            </a:clrChange>
            <a:lum bright="-18000" contrast="18000"/>
          </a:blip>
          <a:srcRect/>
          <a:stretch>
            <a:fillRect/>
          </a:stretch>
        </p:blipFill>
        <p:spPr bwMode="auto">
          <a:xfrm>
            <a:off x="844332" y="1600200"/>
            <a:ext cx="6754657" cy="3657600"/>
          </a:xfrm>
          <a:prstGeom prst="rect">
            <a:avLst/>
          </a:prstGeom>
          <a:noFill/>
          <a:ln w="9525">
            <a:noFill/>
            <a:miter lim="800000"/>
            <a:headEnd/>
            <a:tailEnd/>
          </a:ln>
          <a:effectLst/>
        </p:spPr>
      </p:pic>
      <p:sp>
        <p:nvSpPr>
          <p:cNvPr id="347142" name="Rectangle 6"/>
          <p:cNvSpPr>
            <a:spLocks noChangeArrowheads="1"/>
          </p:cNvSpPr>
          <p:nvPr/>
        </p:nvSpPr>
        <p:spPr bwMode="auto">
          <a:xfrm>
            <a:off x="139257" y="5181601"/>
            <a:ext cx="9004743" cy="2308324"/>
          </a:xfrm>
          <a:prstGeom prst="rect">
            <a:avLst/>
          </a:prstGeom>
          <a:noFill/>
          <a:ln w="12700">
            <a:noFill/>
            <a:miter lim="800000"/>
            <a:headEnd type="none" w="sm" len="sm"/>
            <a:tailEnd type="none" w="sm" len="sm"/>
          </a:ln>
          <a:effectLst/>
        </p:spPr>
        <p:txBody>
          <a:bodyPr>
            <a:spAutoFit/>
          </a:bodyPr>
          <a:lstStyle/>
          <a:p>
            <a:r>
              <a:rPr lang="en-US">
                <a:solidFill>
                  <a:schemeClr val="accent1"/>
                </a:solidFill>
              </a:rPr>
              <a:t>Proxy Server </a:t>
            </a:r>
            <a:r>
              <a:rPr lang="en-US">
                <a:solidFill>
                  <a:schemeClr val="accent1"/>
                </a:solidFill>
                <a:sym typeface="Wingdings" pitchFamily="2" charset="2"/>
              </a:rPr>
              <a:t> </a:t>
            </a:r>
            <a:r>
              <a:rPr lang="en-US" b="0">
                <a:solidFill>
                  <a:schemeClr val="accent1"/>
                </a:solidFill>
                <a:sym typeface="Wingdings" pitchFamily="2" charset="2"/>
              </a:rPr>
              <a:t>Operates similar to NAT, but also examines packets to look for malicious content </a:t>
            </a:r>
            <a:r>
              <a:rPr lang="en-US">
                <a:solidFill>
                  <a:schemeClr val="accent1"/>
                </a:solidFill>
              </a:rPr>
              <a:t>Replaces the protected computer’s IP address with the proxy server’s address</a:t>
            </a:r>
          </a:p>
          <a:p>
            <a:pPr lvl="1"/>
            <a:r>
              <a:rPr lang="en-US">
                <a:solidFill>
                  <a:schemeClr val="accent1"/>
                </a:solidFill>
              </a:rPr>
              <a:t>Protected computers never have a direct connection outside the networkThe proxy server intercepts requests. Acts “on behalf of” the requesting client</a:t>
            </a:r>
          </a:p>
        </p:txBody>
      </p:sp>
    </p:spTree>
    <p:extLst>
      <p:ext uri="{BB962C8B-B14F-4D97-AF65-F5344CB8AC3E}">
        <p14:creationId xmlns:p14="http://schemas.microsoft.com/office/powerpoint/2010/main" val="139465650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64" name="Picture 4"/>
          <p:cNvPicPr>
            <a:picLocks noChangeAspect="1" noChangeArrowheads="1"/>
          </p:cNvPicPr>
          <p:nvPr/>
        </p:nvPicPr>
        <p:blipFill>
          <a:blip r:embed="rId2" cstate="print">
            <a:clrChange>
              <a:clrFrom>
                <a:srgbClr val="FFFFFF"/>
              </a:clrFrom>
              <a:clrTo>
                <a:srgbClr val="FFFFFF">
                  <a:alpha val="0"/>
                </a:srgbClr>
              </a:clrTo>
            </a:clrChange>
            <a:lum bright="-18000" contrast="18000"/>
          </a:blip>
          <a:srcRect/>
          <a:stretch>
            <a:fillRect/>
          </a:stretch>
        </p:blipFill>
        <p:spPr bwMode="auto">
          <a:xfrm>
            <a:off x="844333" y="1295400"/>
            <a:ext cx="7878968" cy="3886200"/>
          </a:xfrm>
          <a:prstGeom prst="rect">
            <a:avLst/>
          </a:prstGeom>
          <a:solidFill>
            <a:srgbClr val="FFFFFF">
              <a:alpha val="50000"/>
            </a:srgbClr>
          </a:solidFill>
          <a:ln w="9525">
            <a:noFill/>
            <a:miter lim="800000"/>
            <a:headEnd/>
            <a:tailEnd/>
          </a:ln>
          <a:effectLst/>
        </p:spPr>
      </p:pic>
      <p:sp>
        <p:nvSpPr>
          <p:cNvPr id="348165" name="Rectangle 5"/>
          <p:cNvSpPr>
            <a:spLocks noChangeArrowheads="1"/>
          </p:cNvSpPr>
          <p:nvPr/>
        </p:nvSpPr>
        <p:spPr bwMode="auto">
          <a:xfrm>
            <a:off x="561423" y="609600"/>
            <a:ext cx="8301133" cy="457200"/>
          </a:xfrm>
          <a:prstGeom prst="rect">
            <a:avLst/>
          </a:prstGeom>
          <a:noFill/>
          <a:ln w="12700">
            <a:noFill/>
            <a:miter lim="800000"/>
            <a:headEnd type="none" w="sm" len="sm"/>
            <a:tailEnd type="none" w="sm" len="sm"/>
          </a:ln>
          <a:effectLst/>
        </p:spPr>
        <p:txBody>
          <a:bodyPr>
            <a:spAutoFit/>
          </a:bodyPr>
          <a:lstStyle/>
          <a:p>
            <a:r>
              <a:rPr lang="en-US" sz="2400">
                <a:solidFill>
                  <a:schemeClr val="accent1"/>
                </a:solidFill>
                <a:effectLst>
                  <a:outerShdw blurRad="38100" dist="38100" dir="2700000" algn="tl">
                    <a:srgbClr val="C0C0C0"/>
                  </a:outerShdw>
                </a:effectLst>
              </a:rPr>
              <a:t>Adding a Special Network called Demilitarized Zone (DMZ)</a:t>
            </a:r>
          </a:p>
        </p:txBody>
      </p:sp>
      <p:sp>
        <p:nvSpPr>
          <p:cNvPr id="348166" name="Rectangle 6"/>
          <p:cNvSpPr>
            <a:spLocks noChangeArrowheads="1"/>
          </p:cNvSpPr>
          <p:nvPr/>
        </p:nvSpPr>
        <p:spPr bwMode="auto">
          <a:xfrm>
            <a:off x="209617" y="5410201"/>
            <a:ext cx="8654405" cy="2308324"/>
          </a:xfrm>
          <a:prstGeom prst="rect">
            <a:avLst/>
          </a:prstGeom>
          <a:noFill/>
          <a:ln w="12700">
            <a:noFill/>
            <a:miter lim="800000"/>
            <a:headEnd type="none" w="sm" len="sm"/>
            <a:tailEnd type="none" w="sm" len="sm"/>
          </a:ln>
          <a:effectLst/>
        </p:spPr>
        <p:txBody>
          <a:bodyPr>
            <a:spAutoFit/>
          </a:bodyPr>
          <a:lstStyle/>
          <a:p>
            <a:r>
              <a:rPr lang="en-US">
                <a:solidFill>
                  <a:schemeClr val="accent1"/>
                </a:solidFill>
              </a:rPr>
              <a:t>Demilitarized Zones (DMZ) </a:t>
            </a:r>
            <a:r>
              <a:rPr lang="en-US">
                <a:solidFill>
                  <a:schemeClr val="accent1"/>
                </a:solidFill>
                <a:sym typeface="Wingdings" pitchFamily="2" charset="2"/>
              </a:rPr>
              <a:t> Another network that sits outside the secure network perimeter. Outside users can access the DMZ, but not the secure network </a:t>
            </a:r>
            <a:endParaRPr lang="en-US" b="0">
              <a:solidFill>
                <a:schemeClr val="accent1"/>
              </a:solidFill>
              <a:sym typeface="Wingdings" pitchFamily="2" charset="2"/>
            </a:endParaRPr>
          </a:p>
          <a:p>
            <a:pPr lvl="1"/>
            <a:r>
              <a:rPr lang="en-US">
                <a:solidFill>
                  <a:schemeClr val="accent1"/>
                </a:solidFill>
                <a:sym typeface="Wingdings" pitchFamily="2" charset="2"/>
              </a:rPr>
              <a:t>Some DMZs use two firewalls. This prevents outside users from even accessing the internal firewall  Provides an additional layer of security</a:t>
            </a:r>
          </a:p>
        </p:txBody>
      </p:sp>
    </p:spTree>
    <p:extLst>
      <p:ext uri="{BB962C8B-B14F-4D97-AF65-F5344CB8AC3E}">
        <p14:creationId xmlns:p14="http://schemas.microsoft.com/office/powerpoint/2010/main" val="2122754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fontScale="90000"/>
          </a:bodyPr>
          <a:lstStyle/>
          <a:p>
            <a:r>
              <a:rPr lang="en-US" dirty="0" smtClean="0"/>
              <a:t>Conti…</a:t>
            </a:r>
            <a:endParaRPr lang="en-US" dirty="0"/>
          </a:p>
        </p:txBody>
      </p:sp>
      <p:sp>
        <p:nvSpPr>
          <p:cNvPr id="3" name="Content Placeholder 2"/>
          <p:cNvSpPr>
            <a:spLocks noGrp="1"/>
          </p:cNvSpPr>
          <p:nvPr>
            <p:ph idx="1"/>
          </p:nvPr>
        </p:nvSpPr>
        <p:spPr>
          <a:xfrm>
            <a:off x="228600" y="838200"/>
            <a:ext cx="8686800" cy="5791200"/>
          </a:xfrm>
        </p:spPr>
        <p:txBody>
          <a:bodyPr>
            <a:normAutofit/>
          </a:bodyPr>
          <a:lstStyle/>
          <a:p>
            <a:r>
              <a:rPr lang="en-US" sz="2000" b="1" dirty="0"/>
              <a:t>Information</a:t>
            </a:r>
            <a:r>
              <a:rPr lang="en-US" sz="2000" dirty="0"/>
              <a:t> is data that has been processed in such a way as to be meaningful to the person who receives it. it is any thing that is communicated</a:t>
            </a:r>
            <a:r>
              <a:rPr lang="en-US" sz="2000" dirty="0" smtClean="0"/>
              <a:t>.</a:t>
            </a:r>
          </a:p>
          <a:p>
            <a:r>
              <a:rPr lang="en-US" sz="2000" dirty="0"/>
              <a:t>Data is the name given to basic facts and entities such as names and numbers. The main examples of data are weights, prices, costs, numbers of items sold, employee </a:t>
            </a:r>
            <a:r>
              <a:rPr lang="en-US" sz="2000" dirty="0" smtClean="0"/>
              <a:t>names</a:t>
            </a:r>
            <a:r>
              <a:rPr lang="en-US" sz="2000" dirty="0"/>
              <a:t>, product names, addresses, tax codes, registration marks etc</a:t>
            </a:r>
            <a:r>
              <a:rPr lang="en-US" sz="2000" dirty="0" smtClean="0"/>
              <a:t>.</a:t>
            </a:r>
          </a:p>
          <a:p>
            <a:r>
              <a:rPr lang="en-US" sz="2000" dirty="0"/>
              <a:t>Data is the raw material that can be processed by any computing machine. Data can be represented in the form of:</a:t>
            </a:r>
            <a:r>
              <a:rPr lang="en-US" sz="2000" dirty="0" smtClean="0">
                <a:effectLst/>
              </a:rPr>
              <a:t>  </a:t>
            </a:r>
            <a:r>
              <a:rPr lang="en-US" sz="2000" dirty="0" smtClean="0"/>
              <a:t>Numbers </a:t>
            </a:r>
            <a:r>
              <a:rPr lang="en-US" sz="2000" dirty="0"/>
              <a:t>and words which can be stored in </a:t>
            </a:r>
            <a:r>
              <a:rPr lang="en-US" sz="2000" dirty="0">
                <a:hlinkClick r:id="rId2" tooltip="Computer is an electronic device that is designed to work with Information."/>
              </a:rPr>
              <a:t>computer</a:t>
            </a:r>
            <a:r>
              <a:rPr lang="en-US" sz="2000" dirty="0"/>
              <a:t>'s language</a:t>
            </a:r>
            <a:r>
              <a:rPr lang="en-US" sz="2000" dirty="0" smtClean="0">
                <a:effectLst/>
              </a:rPr>
              <a:t> </a:t>
            </a:r>
          </a:p>
          <a:p>
            <a:r>
              <a:rPr lang="en-US" sz="2000" dirty="0" smtClean="0"/>
              <a:t>Images</a:t>
            </a:r>
            <a:r>
              <a:rPr lang="en-US" sz="2000" dirty="0"/>
              <a:t>, sounds, multimedia and animated data as shown.</a:t>
            </a:r>
            <a:r>
              <a:rPr lang="en-US" sz="2000" dirty="0" smtClean="0">
                <a:effectLst/>
              </a:rPr>
              <a:t> </a:t>
            </a:r>
          </a:p>
          <a:p>
            <a:endParaRPr lang="en-US" sz="20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3962401"/>
            <a:ext cx="43053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823041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3" name="Rectangle 5"/>
          <p:cNvSpPr>
            <a:spLocks noChangeArrowheads="1"/>
          </p:cNvSpPr>
          <p:nvPr/>
        </p:nvSpPr>
        <p:spPr bwMode="auto">
          <a:xfrm>
            <a:off x="1" y="685800"/>
            <a:ext cx="8934383" cy="762000"/>
          </a:xfrm>
          <a:prstGeom prst="rect">
            <a:avLst/>
          </a:prstGeom>
          <a:noFill/>
          <a:ln w="76200">
            <a:noFill/>
            <a:miter lim="800000"/>
            <a:headEnd/>
            <a:tailEnd/>
          </a:ln>
          <a:effectLst/>
        </p:spPr>
        <p:txBody>
          <a:bodyPr anchorCtr="1"/>
          <a:lstStyle/>
          <a:p>
            <a:r>
              <a:rPr lang="en-US" sz="2400">
                <a:solidFill>
                  <a:schemeClr val="accent1"/>
                </a:solidFill>
                <a:effectLst>
                  <a:outerShdw blurRad="38100" dist="38100" dir="2700000" algn="tl">
                    <a:srgbClr val="C0C0C0"/>
                  </a:outerShdw>
                </a:effectLst>
                <a:latin typeface="Arial" charset="0"/>
              </a:rPr>
              <a:t>Overview of Existing Security Systems :</a:t>
            </a:r>
            <a:r>
              <a:rPr lang="en-US" sz="1400">
                <a:solidFill>
                  <a:srgbClr val="000000"/>
                </a:solidFill>
                <a:effectLst>
                  <a:outerShdw blurRad="38100" dist="38100" dir="2700000" algn="tl">
                    <a:srgbClr val="C0C0C0"/>
                  </a:outerShdw>
                </a:effectLst>
                <a:latin typeface="Arial" charset="0"/>
              </a:rPr>
              <a:t> </a:t>
            </a:r>
            <a:r>
              <a:rPr lang="en-US" sz="2400">
                <a:effectLst>
                  <a:outerShdw blurRad="38100" dist="38100" dir="2700000" algn="tl">
                    <a:srgbClr val="C0C0C0"/>
                  </a:outerShdw>
                </a:effectLst>
                <a:latin typeface="Arial" charset="0"/>
              </a:rPr>
              <a:t>Virtual Private</a:t>
            </a:r>
            <a:r>
              <a:rPr lang="en-US" sz="2400">
                <a:solidFill>
                  <a:schemeClr val="accent1"/>
                </a:solidFill>
                <a:effectLst>
                  <a:outerShdw blurRad="38100" dist="38100" dir="2700000" algn="tl">
                    <a:srgbClr val="C0C0C0"/>
                  </a:outerShdw>
                </a:effectLst>
                <a:latin typeface="Arial" charset="0"/>
              </a:rPr>
              <a:t> </a:t>
            </a:r>
            <a:r>
              <a:rPr lang="en-US" sz="2400">
                <a:effectLst>
                  <a:outerShdw blurRad="38100" dist="38100" dir="2700000" algn="tl">
                    <a:srgbClr val="C0C0C0"/>
                  </a:outerShdw>
                </a:effectLst>
                <a:latin typeface="Arial" charset="0"/>
              </a:rPr>
              <a:t>Networks (VPN)</a:t>
            </a:r>
            <a:br>
              <a:rPr lang="en-US" sz="2400">
                <a:effectLst>
                  <a:outerShdw blurRad="38100" dist="38100" dir="2700000" algn="tl">
                    <a:srgbClr val="C0C0C0"/>
                  </a:outerShdw>
                </a:effectLst>
                <a:latin typeface="Arial" charset="0"/>
              </a:rPr>
            </a:br>
            <a:endParaRPr lang="en-US" sz="2400">
              <a:effectLst>
                <a:outerShdw blurRad="38100" dist="38100" dir="2700000" algn="tl">
                  <a:srgbClr val="C0C0C0"/>
                </a:outerShdw>
              </a:effectLst>
              <a:latin typeface="Arial" charset="0"/>
            </a:endParaRPr>
          </a:p>
        </p:txBody>
      </p:sp>
      <p:sp>
        <p:nvSpPr>
          <p:cNvPr id="350214" name="Rectangle 6"/>
          <p:cNvSpPr>
            <a:spLocks noChangeArrowheads="1"/>
          </p:cNvSpPr>
          <p:nvPr/>
        </p:nvSpPr>
        <p:spPr bwMode="auto">
          <a:xfrm>
            <a:off x="422166" y="1447800"/>
            <a:ext cx="7598989" cy="4800600"/>
          </a:xfrm>
          <a:prstGeom prst="rect">
            <a:avLst/>
          </a:prstGeom>
          <a:noFill/>
          <a:ln w="9525">
            <a:noFill/>
            <a:miter lim="800000"/>
            <a:headEnd/>
            <a:tailEnd/>
          </a:ln>
          <a:effectLst/>
        </p:spPr>
        <p:txBody>
          <a:bodyPr lIns="182880" tIns="137160" rIns="182880"/>
          <a:lstStyle/>
          <a:p>
            <a:pPr marL="342900" indent="-342900">
              <a:lnSpc>
                <a:spcPct val="90000"/>
              </a:lnSpc>
              <a:spcBef>
                <a:spcPct val="30000"/>
              </a:spcBef>
              <a:buClr>
                <a:schemeClr val="tx2"/>
              </a:buClr>
              <a:buSzPct val="75000"/>
              <a:buFont typeface="Monotype Sorts" pitchFamily="2" charset="2"/>
              <a:buChar char="m"/>
            </a:pPr>
            <a:r>
              <a:rPr lang="en-US" sz="2400">
                <a:solidFill>
                  <a:schemeClr val="accent1"/>
                </a:solidFill>
                <a:effectLst>
                  <a:outerShdw blurRad="38100" dist="38100" dir="2700000" algn="tl">
                    <a:srgbClr val="C0C0C0"/>
                  </a:outerShdw>
                </a:effectLst>
              </a:rPr>
              <a:t>Virtual Private Networks (VPNs) </a:t>
            </a:r>
            <a:r>
              <a:rPr lang="en-US" sz="2400">
                <a:solidFill>
                  <a:schemeClr val="accent1"/>
                </a:solidFill>
                <a:effectLst>
                  <a:outerShdw blurRad="38100" dist="38100" dir="2700000" algn="tl">
                    <a:srgbClr val="C0C0C0"/>
                  </a:outerShdw>
                </a:effectLst>
                <a:sym typeface="Wingdings" pitchFamily="2" charset="2"/>
              </a:rPr>
              <a:t> </a:t>
            </a:r>
            <a:r>
              <a:rPr lang="en-US" sz="2400" b="0">
                <a:solidFill>
                  <a:schemeClr val="accent1"/>
                </a:solidFill>
                <a:effectLst>
                  <a:outerShdw blurRad="38100" dist="38100" dir="2700000" algn="tl">
                    <a:srgbClr val="C0C0C0"/>
                  </a:outerShdw>
                </a:effectLst>
                <a:sym typeface="Wingdings" pitchFamily="2" charset="2"/>
              </a:rPr>
              <a:t>A secure network connection over a public network </a:t>
            </a:r>
          </a:p>
          <a:p>
            <a:pPr marL="742950" lvl="1" indent="-285750">
              <a:lnSpc>
                <a:spcPct val="90000"/>
              </a:lnSpc>
              <a:spcBef>
                <a:spcPct val="30000"/>
              </a:spcBef>
              <a:buClr>
                <a:schemeClr val="tx2"/>
              </a:buClr>
              <a:buSzPct val="100000"/>
              <a:buFontTx/>
              <a:buChar char="•"/>
            </a:pPr>
            <a:r>
              <a:rPr lang="en-US" sz="2000">
                <a:solidFill>
                  <a:schemeClr val="accent1"/>
                </a:solidFill>
                <a:effectLst>
                  <a:outerShdw blurRad="38100" dist="38100" dir="2700000" algn="tl">
                    <a:srgbClr val="C0C0C0"/>
                  </a:outerShdw>
                </a:effectLst>
                <a:sym typeface="Wingdings" pitchFamily="2" charset="2"/>
              </a:rPr>
              <a:t>Allows mobile users to securely access information</a:t>
            </a:r>
          </a:p>
          <a:p>
            <a:pPr marL="742950" lvl="1" indent="-285750">
              <a:lnSpc>
                <a:spcPct val="90000"/>
              </a:lnSpc>
              <a:spcBef>
                <a:spcPct val="30000"/>
              </a:spcBef>
              <a:buClr>
                <a:schemeClr val="tx2"/>
              </a:buClr>
              <a:buSzPct val="100000"/>
              <a:buFontTx/>
              <a:buChar char="•"/>
            </a:pPr>
            <a:r>
              <a:rPr lang="en-US" sz="2000">
                <a:solidFill>
                  <a:schemeClr val="accent1"/>
                </a:solidFill>
                <a:effectLst>
                  <a:outerShdw blurRad="38100" dist="38100" dir="2700000" algn="tl">
                    <a:srgbClr val="C0C0C0"/>
                  </a:outerShdw>
                </a:effectLst>
                <a:sym typeface="Wingdings" pitchFamily="2" charset="2"/>
              </a:rPr>
              <a:t>Sets up a unique connection called a tunnel </a:t>
            </a:r>
          </a:p>
        </p:txBody>
      </p:sp>
      <p:pic>
        <p:nvPicPr>
          <p:cNvPr id="350215" name="Picture 7"/>
          <p:cNvPicPr>
            <a:picLocks noChangeAspect="1" noChangeArrowheads="1"/>
          </p:cNvPicPr>
          <p:nvPr/>
        </p:nvPicPr>
        <p:blipFill>
          <a:blip r:embed="rId2" cstate="print">
            <a:clrChange>
              <a:clrFrom>
                <a:srgbClr val="FFFFFF"/>
              </a:clrFrom>
              <a:clrTo>
                <a:srgbClr val="FFFFFF">
                  <a:alpha val="0"/>
                </a:srgbClr>
              </a:clrTo>
            </a:clrChange>
            <a:lum bright="-18000" contrast="18000"/>
          </a:blip>
          <a:srcRect/>
          <a:stretch>
            <a:fillRect/>
          </a:stretch>
        </p:blipFill>
        <p:spPr bwMode="auto">
          <a:xfrm>
            <a:off x="561423" y="3352800"/>
            <a:ext cx="8304065" cy="3048000"/>
          </a:xfrm>
          <a:prstGeom prst="rect">
            <a:avLst/>
          </a:prstGeom>
          <a:noFill/>
          <a:ln w="9525">
            <a:noFill/>
            <a:miter lim="800000"/>
            <a:headEnd/>
            <a:tailEnd/>
          </a:ln>
          <a:effectLst/>
        </p:spPr>
      </p:pic>
    </p:spTree>
    <p:extLst>
      <p:ext uri="{BB962C8B-B14F-4D97-AF65-F5344CB8AC3E}">
        <p14:creationId xmlns:p14="http://schemas.microsoft.com/office/powerpoint/2010/main" val="6307311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9" name="Rectangle 5"/>
          <p:cNvSpPr>
            <a:spLocks noChangeArrowheads="1"/>
          </p:cNvSpPr>
          <p:nvPr/>
        </p:nvSpPr>
        <p:spPr bwMode="auto">
          <a:xfrm>
            <a:off x="351805" y="609600"/>
            <a:ext cx="7669350" cy="457200"/>
          </a:xfrm>
          <a:prstGeom prst="rect">
            <a:avLst/>
          </a:prstGeom>
          <a:noFill/>
          <a:ln w="76200">
            <a:noFill/>
            <a:miter lim="800000"/>
            <a:headEnd/>
            <a:tailEnd/>
          </a:ln>
          <a:effectLst/>
        </p:spPr>
        <p:txBody>
          <a:bodyPr anchorCtr="1"/>
          <a:lstStyle/>
          <a:p>
            <a:pPr algn="ctr">
              <a:lnSpc>
                <a:spcPct val="90000"/>
              </a:lnSpc>
            </a:pPr>
            <a:endParaRPr lang="en-GB" sz="1400">
              <a:solidFill>
                <a:srgbClr val="000000"/>
              </a:solidFill>
              <a:effectLst>
                <a:outerShdw blurRad="38100" dist="38100" dir="2700000" algn="tl">
                  <a:srgbClr val="C0C0C0"/>
                </a:outerShdw>
              </a:effectLst>
              <a:latin typeface="Arial" charset="0"/>
            </a:endParaRPr>
          </a:p>
        </p:txBody>
      </p:sp>
      <p:pic>
        <p:nvPicPr>
          <p:cNvPr id="349190" name="Picture 6"/>
          <p:cNvPicPr>
            <a:picLocks noChangeAspect="1" noChangeArrowheads="1"/>
          </p:cNvPicPr>
          <p:nvPr/>
        </p:nvPicPr>
        <p:blipFill>
          <a:blip r:embed="rId2" cstate="print">
            <a:clrChange>
              <a:clrFrom>
                <a:srgbClr val="FFFFFF"/>
              </a:clrFrom>
              <a:clrTo>
                <a:srgbClr val="FFFFFF">
                  <a:alpha val="0"/>
                </a:srgbClr>
              </a:clrTo>
            </a:clrChange>
            <a:lum bright="-18000" contrast="18000"/>
          </a:blip>
          <a:srcRect/>
          <a:stretch>
            <a:fillRect/>
          </a:stretch>
        </p:blipFill>
        <p:spPr bwMode="auto">
          <a:xfrm>
            <a:off x="844333" y="1143000"/>
            <a:ext cx="7949329" cy="4343400"/>
          </a:xfrm>
          <a:prstGeom prst="rect">
            <a:avLst/>
          </a:prstGeom>
          <a:solidFill>
            <a:srgbClr val="FFFFFF">
              <a:alpha val="50000"/>
            </a:srgbClr>
          </a:solidFill>
          <a:ln w="9525">
            <a:noFill/>
            <a:miter lim="800000"/>
            <a:headEnd/>
            <a:tailEnd/>
          </a:ln>
          <a:effectLst/>
        </p:spPr>
      </p:pic>
      <p:sp>
        <p:nvSpPr>
          <p:cNvPr id="349191" name="Rectangle 7"/>
          <p:cNvSpPr>
            <a:spLocks noChangeArrowheads="1"/>
          </p:cNvSpPr>
          <p:nvPr/>
        </p:nvSpPr>
        <p:spPr bwMode="auto">
          <a:xfrm>
            <a:off x="139257" y="685801"/>
            <a:ext cx="9004743" cy="830997"/>
          </a:xfrm>
          <a:prstGeom prst="rect">
            <a:avLst/>
          </a:prstGeom>
          <a:noFill/>
          <a:ln w="12700">
            <a:noFill/>
            <a:miter lim="800000"/>
            <a:headEnd type="none" w="sm" len="sm"/>
            <a:tailEnd type="none" w="sm" len="sm"/>
          </a:ln>
          <a:effectLst/>
        </p:spPr>
        <p:txBody>
          <a:bodyPr>
            <a:spAutoFit/>
          </a:bodyPr>
          <a:lstStyle/>
          <a:p>
            <a:r>
              <a:rPr lang="en-US" sz="2400">
                <a:solidFill>
                  <a:schemeClr val="accent1"/>
                </a:solidFill>
                <a:effectLst>
                  <a:outerShdw blurRad="38100" dist="38100" dir="2700000" algn="tl">
                    <a:srgbClr val="C0C0C0"/>
                  </a:outerShdw>
                </a:effectLst>
              </a:rPr>
              <a:t>Overview of Existing Security Systems :</a:t>
            </a:r>
            <a:r>
              <a:rPr lang="en-US"/>
              <a:t> </a:t>
            </a:r>
            <a:r>
              <a:rPr lang="en-US" sz="2400">
                <a:effectLst>
                  <a:outerShdw blurRad="38100" dist="38100" dir="2700000" algn="tl">
                    <a:srgbClr val="C0C0C0"/>
                  </a:outerShdw>
                </a:effectLst>
              </a:rPr>
              <a:t>Virtual Private Networks (VPN)</a:t>
            </a:r>
          </a:p>
        </p:txBody>
      </p:sp>
    </p:spTree>
    <p:extLst>
      <p:ext uri="{BB962C8B-B14F-4D97-AF65-F5344CB8AC3E}">
        <p14:creationId xmlns:p14="http://schemas.microsoft.com/office/powerpoint/2010/main" val="18311040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6" name="Rectangle 4"/>
          <p:cNvSpPr>
            <a:spLocks noChangeArrowheads="1"/>
          </p:cNvSpPr>
          <p:nvPr/>
        </p:nvSpPr>
        <p:spPr bwMode="auto">
          <a:xfrm>
            <a:off x="351805" y="685800"/>
            <a:ext cx="7669350" cy="381000"/>
          </a:xfrm>
          <a:prstGeom prst="rect">
            <a:avLst/>
          </a:prstGeom>
          <a:noFill/>
          <a:ln w="76200">
            <a:noFill/>
            <a:miter lim="800000"/>
            <a:headEnd/>
            <a:tailEnd/>
          </a:ln>
          <a:effectLst/>
        </p:spPr>
        <p:txBody>
          <a:bodyPr anchorCtr="1"/>
          <a:lstStyle/>
          <a:p>
            <a:pPr algn="ctr">
              <a:lnSpc>
                <a:spcPct val="90000"/>
              </a:lnSpc>
            </a:pPr>
            <a:r>
              <a:rPr lang="en-US" sz="2400">
                <a:solidFill>
                  <a:schemeClr val="accent1"/>
                </a:solidFill>
                <a:effectLst>
                  <a:outerShdw blurRad="38100" dist="38100" dir="2700000" algn="tl">
                    <a:srgbClr val="C0C0C0"/>
                  </a:outerShdw>
                </a:effectLst>
                <a:latin typeface="Arial" charset="0"/>
              </a:rPr>
              <a:t>Overview of Existing Security Systems :</a:t>
            </a:r>
            <a:r>
              <a:rPr lang="en-US" sz="1400">
                <a:solidFill>
                  <a:srgbClr val="000000"/>
                </a:solidFill>
                <a:effectLst>
                  <a:outerShdw blurRad="38100" dist="38100" dir="2700000" algn="tl">
                    <a:srgbClr val="C0C0C0"/>
                  </a:outerShdw>
                </a:effectLst>
                <a:latin typeface="Arial" charset="0"/>
              </a:rPr>
              <a:t> </a:t>
            </a:r>
            <a:r>
              <a:rPr lang="en-US" sz="2400">
                <a:effectLst>
                  <a:outerShdw blurRad="38100" dist="38100" dir="2700000" algn="tl">
                    <a:srgbClr val="C0C0C0"/>
                  </a:outerShdw>
                </a:effectLst>
                <a:latin typeface="Arial" charset="0"/>
              </a:rPr>
              <a:t>Honeypots</a:t>
            </a:r>
          </a:p>
        </p:txBody>
      </p:sp>
      <p:pic>
        <p:nvPicPr>
          <p:cNvPr id="351237" name="Picture 5"/>
          <p:cNvPicPr>
            <a:picLocks noChangeAspect="1" noChangeArrowheads="1"/>
          </p:cNvPicPr>
          <p:nvPr/>
        </p:nvPicPr>
        <p:blipFill>
          <a:blip r:embed="rId2" cstate="print">
            <a:clrChange>
              <a:clrFrom>
                <a:srgbClr val="FFFFFF"/>
              </a:clrFrom>
              <a:clrTo>
                <a:srgbClr val="FFFFFF">
                  <a:alpha val="0"/>
                </a:srgbClr>
              </a:clrTo>
            </a:clrChange>
            <a:lum bright="-18000" contrast="18000"/>
          </a:blip>
          <a:srcRect/>
          <a:stretch>
            <a:fillRect/>
          </a:stretch>
        </p:blipFill>
        <p:spPr bwMode="auto">
          <a:xfrm>
            <a:off x="772506" y="1066800"/>
            <a:ext cx="7667884" cy="4267200"/>
          </a:xfrm>
          <a:prstGeom prst="rect">
            <a:avLst/>
          </a:prstGeom>
          <a:solidFill>
            <a:srgbClr val="FFFFFF">
              <a:alpha val="50000"/>
            </a:srgbClr>
          </a:solidFill>
          <a:ln w="9525">
            <a:noFill/>
            <a:miter lim="800000"/>
            <a:headEnd/>
            <a:tailEnd/>
          </a:ln>
          <a:effectLst/>
        </p:spPr>
      </p:pic>
      <p:sp>
        <p:nvSpPr>
          <p:cNvPr id="351238" name="Rectangle 6"/>
          <p:cNvSpPr>
            <a:spLocks noChangeArrowheads="1"/>
          </p:cNvSpPr>
          <p:nvPr/>
        </p:nvSpPr>
        <p:spPr bwMode="auto">
          <a:xfrm>
            <a:off x="139256" y="5392738"/>
            <a:ext cx="8865488" cy="1938992"/>
          </a:xfrm>
          <a:prstGeom prst="rect">
            <a:avLst/>
          </a:prstGeom>
          <a:noFill/>
          <a:ln w="12700">
            <a:noFill/>
            <a:miter lim="800000"/>
            <a:headEnd type="none" w="sm" len="sm"/>
            <a:tailEnd type="none" w="sm" len="sm"/>
          </a:ln>
          <a:effectLst/>
        </p:spPr>
        <p:txBody>
          <a:bodyPr>
            <a:spAutoFit/>
          </a:bodyPr>
          <a:lstStyle/>
          <a:p>
            <a:r>
              <a:rPr lang="en-US">
                <a:solidFill>
                  <a:schemeClr val="accent1"/>
                </a:solidFill>
              </a:rPr>
              <a:t>Honeypots </a:t>
            </a:r>
            <a:r>
              <a:rPr lang="en-US">
                <a:solidFill>
                  <a:schemeClr val="accent1"/>
                </a:solidFill>
                <a:sym typeface="Wingdings" pitchFamily="2" charset="2"/>
              </a:rPr>
              <a:t> </a:t>
            </a:r>
            <a:r>
              <a:rPr lang="en-US" b="0">
                <a:solidFill>
                  <a:schemeClr val="accent1"/>
                </a:solidFill>
                <a:sym typeface="Wingdings" pitchFamily="2" charset="2"/>
              </a:rPr>
              <a:t>Computer located in a DMZ and loaded with files and software that appear to be authentic, but are actually imitations </a:t>
            </a:r>
            <a:endParaRPr lang="en-US">
              <a:solidFill>
                <a:schemeClr val="accent1"/>
              </a:solidFill>
              <a:sym typeface="Wingdings" pitchFamily="2" charset="2"/>
            </a:endParaRPr>
          </a:p>
          <a:p>
            <a:pPr lvl="1"/>
            <a:r>
              <a:rPr lang="en-US">
                <a:solidFill>
                  <a:schemeClr val="accent1"/>
                </a:solidFill>
                <a:sym typeface="Wingdings" pitchFamily="2" charset="2"/>
              </a:rPr>
              <a:t>Intentionally configured with security holes</a:t>
            </a:r>
          </a:p>
          <a:p>
            <a:pPr lvl="1"/>
            <a:r>
              <a:rPr lang="en-US">
                <a:solidFill>
                  <a:schemeClr val="accent1"/>
                </a:solidFill>
                <a:sym typeface="Wingdings" pitchFamily="2" charset="2"/>
              </a:rPr>
              <a:t>Goals: Direct attacker’s attention away from real targets; Examine the techniques used by hackers</a:t>
            </a:r>
          </a:p>
        </p:txBody>
      </p:sp>
    </p:spTree>
    <p:extLst>
      <p:ext uri="{BB962C8B-B14F-4D97-AF65-F5344CB8AC3E}">
        <p14:creationId xmlns:p14="http://schemas.microsoft.com/office/powerpoint/2010/main" val="8063095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ChangeArrowheads="1"/>
          </p:cNvSpPr>
          <p:nvPr>
            <p:ph type="title"/>
          </p:nvPr>
        </p:nvSpPr>
        <p:spPr bwMode="auto">
          <a:xfrm>
            <a:off x="457347" y="609600"/>
            <a:ext cx="8229307" cy="808038"/>
          </a:xfrm>
          <a:noFill/>
          <a:ln>
            <a:miter lim="800000"/>
            <a:headEnd/>
            <a:tailEnd/>
          </a:ln>
        </p:spPr>
        <p:txBody>
          <a:bodyPr vert="horz" wrap="square" lIns="91440" tIns="45720" rIns="91440" bIns="45720" numCol="1" anchor="t" anchorCtr="0" compatLnSpc="1">
            <a:prstTxWarp prst="textNoShape">
              <a:avLst/>
            </a:prstTxWarp>
            <a:normAutofit/>
          </a:bodyPr>
          <a:lstStyle/>
          <a:p>
            <a:r>
              <a:rPr lang="en-US" sz="2400">
                <a:solidFill>
                  <a:schemeClr val="accent1"/>
                </a:solidFill>
              </a:rPr>
              <a:t>Overview of Existing Security Systems :</a:t>
            </a:r>
            <a:r>
              <a:rPr lang="en-US"/>
              <a:t> </a:t>
            </a:r>
            <a:r>
              <a:rPr lang="en-US" sz="2400">
                <a:solidFill>
                  <a:schemeClr val="tx2"/>
                </a:solidFill>
              </a:rPr>
              <a:t>Secure Socket Layer (SSL)</a:t>
            </a:r>
            <a:r>
              <a:rPr lang="en-US"/>
              <a:t> </a:t>
            </a:r>
          </a:p>
        </p:txBody>
      </p:sp>
      <p:sp>
        <p:nvSpPr>
          <p:cNvPr id="355331" name="Rectangle 3"/>
          <p:cNvSpPr>
            <a:spLocks noGrp="1" noChangeArrowheads="1"/>
          </p:cNvSpPr>
          <p:nvPr>
            <p:ph type="body" idx="1"/>
          </p:nvPr>
        </p:nvSpPr>
        <p:spPr bwMode="auto">
          <a:xfrm>
            <a:off x="420701" y="1524001"/>
            <a:ext cx="8265953" cy="4602163"/>
          </a:xfrm>
          <a:noFill/>
          <a:ln>
            <a:miter lim="800000"/>
            <a:headEnd/>
            <a:tailEnd/>
          </a:ln>
        </p:spPr>
        <p:txBody>
          <a:bodyPr vert="horz" wrap="square" lIns="91440" tIns="45720" rIns="91440" bIns="45720" numCol="1" anchor="t" anchorCtr="0" compatLnSpc="1">
            <a:prstTxWarp prst="textNoShape">
              <a:avLst/>
            </a:prstTxWarp>
          </a:bodyPr>
          <a:lstStyle/>
          <a:p>
            <a:pPr>
              <a:buFont typeface="Monotype Sorts" pitchFamily="2" charset="2"/>
              <a:buNone/>
            </a:pPr>
            <a:r>
              <a:rPr lang="en-US"/>
              <a:t>	SSL is used for securing communication between clients and servers. It provides mainly confidentiality, integrity and authentication</a:t>
            </a:r>
          </a:p>
          <a:p>
            <a:pPr>
              <a:buFont typeface="Monotype Sorts" pitchFamily="2" charset="2"/>
              <a:buNone/>
            </a:pPr>
            <a:endParaRPr lang="en-US"/>
          </a:p>
        </p:txBody>
      </p:sp>
      <p:graphicFrame>
        <p:nvGraphicFramePr>
          <p:cNvPr id="355382" name="Object 54"/>
          <p:cNvGraphicFramePr>
            <a:graphicFrameLocks/>
          </p:cNvGraphicFramePr>
          <p:nvPr/>
        </p:nvGraphicFramePr>
        <p:xfrm>
          <a:off x="209618" y="3962400"/>
          <a:ext cx="2603357" cy="2514600"/>
        </p:xfrm>
        <a:graphic>
          <a:graphicData uri="http://schemas.openxmlformats.org/presentationml/2006/ole">
            <mc:AlternateContent xmlns:mc="http://schemas.openxmlformats.org/markup-compatibility/2006">
              <mc:Choice xmlns:v="urn:schemas-microsoft-com:vml" Requires="v">
                <p:oleObj spid="_x0000_s1102" name="GALLERY" r:id="rId3" imgW="5570280" imgH="5029200" progId="GALLERYClipart">
                  <p:embed/>
                </p:oleObj>
              </mc:Choice>
              <mc:Fallback>
                <p:oleObj name="GALLERY" r:id="rId3" imgW="5570280" imgH="5029200" progId="GALLERYClipart">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618" y="3962400"/>
                        <a:ext cx="2603357"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5384" name="Rectangle 56"/>
          <p:cNvSpPr>
            <a:spLocks noChangeArrowheads="1"/>
          </p:cNvSpPr>
          <p:nvPr/>
        </p:nvSpPr>
        <p:spPr bwMode="auto">
          <a:xfrm>
            <a:off x="7034636" y="6096000"/>
            <a:ext cx="2048638" cy="462307"/>
          </a:xfrm>
          <a:prstGeom prst="rect">
            <a:avLst/>
          </a:prstGeom>
          <a:noFill/>
          <a:ln w="9525">
            <a:noFill/>
            <a:miter lim="800000"/>
            <a:headEnd/>
            <a:tailEnd/>
          </a:ln>
          <a:effectLst/>
        </p:spPr>
        <p:txBody>
          <a:bodyPr wrap="none" lIns="92075" tIns="46038" rIns="92075" bIns="46038">
            <a:spAutoFit/>
          </a:bodyPr>
          <a:lstStyle/>
          <a:p>
            <a:r>
              <a:rPr lang="en-US" sz="2400">
                <a:solidFill>
                  <a:schemeClr val="accent1"/>
                </a:solidFill>
                <a:latin typeface="Arial" charset="0"/>
              </a:rPr>
              <a:t>WWW Server</a:t>
            </a:r>
          </a:p>
        </p:txBody>
      </p:sp>
      <p:graphicFrame>
        <p:nvGraphicFramePr>
          <p:cNvPr id="355391" name="Object 63"/>
          <p:cNvGraphicFramePr>
            <a:graphicFrameLocks/>
          </p:cNvGraphicFramePr>
          <p:nvPr/>
        </p:nvGraphicFramePr>
        <p:xfrm>
          <a:off x="7034637" y="4724401"/>
          <a:ext cx="1838181" cy="1401763"/>
        </p:xfrm>
        <a:graphic>
          <a:graphicData uri="http://schemas.openxmlformats.org/presentationml/2006/ole">
            <mc:AlternateContent xmlns:mc="http://schemas.openxmlformats.org/markup-compatibility/2006">
              <mc:Choice xmlns:v="urn:schemas-microsoft-com:vml" Requires="v">
                <p:oleObj spid="_x0000_s1103" name="GALLERY" r:id="rId5" imgW="7078320" imgH="5817960" progId="GALLERYClipart">
                  <p:embed/>
                </p:oleObj>
              </mc:Choice>
              <mc:Fallback>
                <p:oleObj name="GALLERY" r:id="rId5" imgW="7078320" imgH="5817960" progId="GALLERYClipart">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34637" y="4724401"/>
                        <a:ext cx="1838181" cy="140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5392" name="Rectangle 64"/>
          <p:cNvSpPr>
            <a:spLocks noChangeArrowheads="1"/>
          </p:cNvSpPr>
          <p:nvPr/>
        </p:nvSpPr>
        <p:spPr bwMode="auto">
          <a:xfrm>
            <a:off x="2461171" y="6019800"/>
            <a:ext cx="974626" cy="462307"/>
          </a:xfrm>
          <a:prstGeom prst="rect">
            <a:avLst/>
          </a:prstGeom>
          <a:noFill/>
          <a:ln w="9525">
            <a:noFill/>
            <a:miter lim="800000"/>
            <a:headEnd/>
            <a:tailEnd/>
          </a:ln>
          <a:effectLst/>
        </p:spPr>
        <p:txBody>
          <a:bodyPr wrap="none" lIns="92075" tIns="46038" rIns="92075" bIns="46038">
            <a:spAutoFit/>
          </a:bodyPr>
          <a:lstStyle/>
          <a:p>
            <a:r>
              <a:rPr lang="en-US" sz="2400">
                <a:solidFill>
                  <a:schemeClr val="accent1"/>
                </a:solidFill>
                <a:latin typeface="Arial" charset="0"/>
              </a:rPr>
              <a:t>Client</a:t>
            </a:r>
          </a:p>
        </p:txBody>
      </p:sp>
      <p:sp>
        <p:nvSpPr>
          <p:cNvPr id="355393" name="Line 65"/>
          <p:cNvSpPr>
            <a:spLocks noChangeShapeType="1"/>
          </p:cNvSpPr>
          <p:nvPr/>
        </p:nvSpPr>
        <p:spPr bwMode="auto">
          <a:xfrm>
            <a:off x="2812975" y="4724400"/>
            <a:ext cx="4432744" cy="0"/>
          </a:xfrm>
          <a:prstGeom prst="line">
            <a:avLst/>
          </a:prstGeom>
          <a:noFill/>
          <a:ln w="38100">
            <a:solidFill>
              <a:schemeClr val="tx1"/>
            </a:solidFill>
            <a:round/>
            <a:headEnd type="none" w="sm" len="sm"/>
            <a:tailEnd type="none" w="sm" len="sm"/>
          </a:ln>
          <a:effectLst/>
        </p:spPr>
        <p:txBody>
          <a:bodyPr/>
          <a:lstStyle/>
          <a:p>
            <a:endParaRPr lang="en-US"/>
          </a:p>
        </p:txBody>
      </p:sp>
      <p:sp>
        <p:nvSpPr>
          <p:cNvPr id="355394" name="Line 66"/>
          <p:cNvSpPr>
            <a:spLocks noChangeShapeType="1"/>
          </p:cNvSpPr>
          <p:nvPr/>
        </p:nvSpPr>
        <p:spPr bwMode="auto">
          <a:xfrm>
            <a:off x="2812975" y="5791200"/>
            <a:ext cx="4432744" cy="0"/>
          </a:xfrm>
          <a:prstGeom prst="line">
            <a:avLst/>
          </a:prstGeom>
          <a:noFill/>
          <a:ln w="38100">
            <a:solidFill>
              <a:schemeClr val="tx1"/>
            </a:solidFill>
            <a:round/>
            <a:headEnd type="none" w="sm" len="sm"/>
            <a:tailEnd type="none" w="sm" len="sm"/>
          </a:ln>
          <a:effectLst/>
        </p:spPr>
        <p:txBody>
          <a:bodyPr/>
          <a:lstStyle/>
          <a:p>
            <a:endParaRPr lang="en-US"/>
          </a:p>
        </p:txBody>
      </p:sp>
      <p:sp>
        <p:nvSpPr>
          <p:cNvPr id="355396" name="Rectangle 68"/>
          <p:cNvSpPr>
            <a:spLocks noChangeArrowheads="1"/>
          </p:cNvSpPr>
          <p:nvPr/>
        </p:nvSpPr>
        <p:spPr bwMode="auto">
          <a:xfrm>
            <a:off x="2883336" y="4876800"/>
            <a:ext cx="4221661" cy="1200971"/>
          </a:xfrm>
          <a:prstGeom prst="rect">
            <a:avLst/>
          </a:prstGeom>
          <a:noFill/>
          <a:ln w="9525">
            <a:noFill/>
            <a:miter lim="800000"/>
            <a:headEnd/>
            <a:tailEnd/>
          </a:ln>
          <a:effectLst/>
        </p:spPr>
        <p:txBody>
          <a:bodyPr lIns="92075" tIns="46038" rIns="92075" bIns="46038">
            <a:spAutoFit/>
          </a:bodyPr>
          <a:lstStyle/>
          <a:p>
            <a:r>
              <a:rPr lang="en-US" sz="2400">
                <a:solidFill>
                  <a:schemeClr val="accent1"/>
                </a:solidFill>
                <a:latin typeface="Arial" charset="0"/>
              </a:rPr>
              <a:t>Establish SSL connection - communication protected</a:t>
            </a:r>
          </a:p>
          <a:p>
            <a:endParaRPr lang="en-US" sz="2400">
              <a:solidFill>
                <a:schemeClr val="accent1"/>
              </a:solidFill>
              <a:latin typeface="Arial" charset="0"/>
            </a:endParaRPr>
          </a:p>
        </p:txBody>
      </p:sp>
    </p:spTree>
    <p:extLst>
      <p:ext uri="{BB962C8B-B14F-4D97-AF65-F5344CB8AC3E}">
        <p14:creationId xmlns:p14="http://schemas.microsoft.com/office/powerpoint/2010/main" val="11894890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t>Intrusion and Intrusion Detection</a:t>
            </a:r>
          </a:p>
        </p:txBody>
      </p:sp>
      <p:sp>
        <p:nvSpPr>
          <p:cNvPr id="29699" name="Rectangle 3"/>
          <p:cNvSpPr>
            <a:spLocks noGrp="1" noChangeArrowheads="1"/>
          </p:cNvSpPr>
          <p:nvPr>
            <p:ph sz="quarter" idx="1"/>
          </p:nvPr>
        </p:nvSpPr>
        <p:spPr/>
        <p:txBody>
          <a:bodyPr/>
          <a:lstStyle/>
          <a:p>
            <a:r>
              <a:rPr lang="en-US" dirty="0"/>
              <a:t>Intrusion : Attempting to break into or misuse your system</a:t>
            </a:r>
            <a:r>
              <a:rPr lang="en-US" dirty="0" smtClean="0"/>
              <a:t>.</a:t>
            </a:r>
          </a:p>
          <a:p>
            <a:endParaRPr lang="en-US" dirty="0"/>
          </a:p>
          <a:p>
            <a:r>
              <a:rPr lang="en-US" dirty="0"/>
              <a:t>Intruders may be from outside the network or legitimate users of the network</a:t>
            </a:r>
            <a:r>
              <a:rPr lang="en-US" dirty="0" smtClean="0"/>
              <a:t>.</a:t>
            </a:r>
          </a:p>
          <a:p>
            <a:endParaRPr lang="en-US" dirty="0"/>
          </a:p>
          <a:p>
            <a:r>
              <a:rPr lang="en-US" dirty="0"/>
              <a:t>Intrusion can be a physical, system or remote intrusion.</a:t>
            </a:r>
          </a:p>
        </p:txBody>
      </p:sp>
    </p:spTree>
    <p:extLst>
      <p:ext uri="{BB962C8B-B14F-4D97-AF65-F5344CB8AC3E}">
        <p14:creationId xmlns:p14="http://schemas.microsoft.com/office/powerpoint/2010/main" val="20560585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304800"/>
            <a:ext cx="7467600" cy="6169152"/>
          </a:xfrm>
        </p:spPr>
        <p:txBody>
          <a:bodyPr>
            <a:normAutofit fontScale="92500" lnSpcReduction="20000"/>
          </a:bodyPr>
          <a:lstStyle/>
          <a:p>
            <a:r>
              <a:rPr lang="en-US" dirty="0" smtClean="0"/>
              <a:t>Intrusion</a:t>
            </a:r>
          </a:p>
          <a:p>
            <a:pPr lvl="1"/>
            <a:r>
              <a:rPr lang="en-US" dirty="0" smtClean="0"/>
              <a:t>Any unauthorized access, not permitted attempt to access/damage or malicious use of information resources</a:t>
            </a:r>
          </a:p>
          <a:p>
            <a:pPr lvl="1"/>
            <a:endParaRPr lang="en-US" dirty="0" smtClean="0"/>
          </a:p>
          <a:p>
            <a:r>
              <a:rPr lang="en-US" dirty="0" smtClean="0"/>
              <a:t>Intrusion Detection</a:t>
            </a:r>
          </a:p>
          <a:p>
            <a:pPr lvl="1"/>
            <a:r>
              <a:rPr lang="en-US" dirty="0" smtClean="0"/>
              <a:t>Detection of break-ins and break-in attempts via automated software systems</a:t>
            </a:r>
          </a:p>
          <a:p>
            <a:pPr marL="0" indent="0">
              <a:buNone/>
            </a:pPr>
            <a:endParaRPr lang="en-US" dirty="0" smtClean="0"/>
          </a:p>
          <a:p>
            <a:pPr marL="0" indent="0">
              <a:buNone/>
            </a:pPr>
            <a:endParaRPr lang="en-US" dirty="0" smtClean="0"/>
          </a:p>
          <a:p>
            <a:endParaRPr lang="en-US" dirty="0" smtClean="0"/>
          </a:p>
          <a:p>
            <a:r>
              <a:rPr lang="en-US" dirty="0" smtClean="0"/>
              <a:t>Intrusion Detection Systems(IDS)</a:t>
            </a:r>
          </a:p>
          <a:p>
            <a:pPr lvl="1"/>
            <a:r>
              <a:rPr lang="en-US" dirty="0" smtClean="0"/>
              <a:t>Defense systems, which detect and possibly prevent intrusion detection activities</a:t>
            </a:r>
          </a:p>
          <a:p>
            <a:endParaRPr lang="en-US" dirty="0"/>
          </a:p>
        </p:txBody>
      </p:sp>
    </p:spTree>
    <p:extLst>
      <p:ext uri="{BB962C8B-B14F-4D97-AF65-F5344CB8AC3E}">
        <p14:creationId xmlns:p14="http://schemas.microsoft.com/office/powerpoint/2010/main" val="2518613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563562"/>
          </a:xfrm>
        </p:spPr>
        <p:txBody>
          <a:bodyPr>
            <a:normAutofit fontScale="90000"/>
          </a:bodyPr>
          <a:lstStyle/>
          <a:p>
            <a:r>
              <a:rPr lang="en-US" dirty="0" smtClean="0"/>
              <a:t>What is </a:t>
            </a:r>
            <a:r>
              <a:rPr lang="en-US" u="sng" dirty="0" smtClean="0"/>
              <a:t>NOT</a:t>
            </a:r>
            <a:r>
              <a:rPr lang="en-US" dirty="0" smtClean="0"/>
              <a:t> An IDS</a:t>
            </a:r>
            <a:r>
              <a:rPr lang="en-US" dirty="0" smtClean="0">
                <a:solidFill>
                  <a:schemeClr val="tx1"/>
                </a:solidFill>
              </a:rPr>
              <a:t> </a:t>
            </a:r>
            <a:r>
              <a:rPr lang="en-US" dirty="0" smtClean="0"/>
              <a:t>?</a:t>
            </a:r>
            <a:endParaRPr lang="en-US" dirty="0"/>
          </a:p>
        </p:txBody>
      </p:sp>
      <p:sp>
        <p:nvSpPr>
          <p:cNvPr id="3" name="Content Placeholder 2"/>
          <p:cNvSpPr>
            <a:spLocks noGrp="1"/>
          </p:cNvSpPr>
          <p:nvPr>
            <p:ph sz="quarter" idx="1"/>
          </p:nvPr>
        </p:nvSpPr>
        <p:spPr>
          <a:xfrm>
            <a:off x="457200" y="1143000"/>
            <a:ext cx="7467600" cy="5486400"/>
          </a:xfrm>
        </p:spPr>
        <p:txBody>
          <a:bodyPr/>
          <a:lstStyle/>
          <a:p>
            <a:r>
              <a:rPr lang="en-US" dirty="0" smtClean="0"/>
              <a:t>Network logging systems</a:t>
            </a:r>
          </a:p>
          <a:p>
            <a:r>
              <a:rPr lang="en-US" dirty="0" smtClean="0"/>
              <a:t>Security Scanners</a:t>
            </a:r>
          </a:p>
          <a:p>
            <a:pPr lvl="1"/>
            <a:r>
              <a:rPr lang="en-US" dirty="0" smtClean="0"/>
              <a:t>vulnerability assessment tools to check flaws in OS,N/W</a:t>
            </a:r>
          </a:p>
          <a:p>
            <a:r>
              <a:rPr lang="en-US" dirty="0" smtClean="0"/>
              <a:t>Antivirus products</a:t>
            </a:r>
          </a:p>
          <a:p>
            <a:r>
              <a:rPr lang="en-US" dirty="0" smtClean="0"/>
              <a:t>Security/Cryptographic systems</a:t>
            </a:r>
          </a:p>
          <a:p>
            <a:pPr lvl="1"/>
            <a:r>
              <a:rPr lang="en-US" dirty="0" smtClean="0"/>
              <a:t>E.g. VPN,SSL, </a:t>
            </a:r>
            <a:r>
              <a:rPr lang="en-US" dirty="0" err="1" smtClean="0"/>
              <a:t>Kerbose</a:t>
            </a:r>
            <a:endParaRPr lang="en-US" dirty="0" smtClean="0"/>
          </a:p>
          <a:p>
            <a:r>
              <a:rPr lang="en-US" dirty="0" smtClean="0"/>
              <a:t>Firewalls</a:t>
            </a:r>
          </a:p>
          <a:p>
            <a:endParaRPr lang="en-US" dirty="0"/>
          </a:p>
        </p:txBody>
      </p:sp>
    </p:spTree>
    <p:extLst>
      <p:ext uri="{BB962C8B-B14F-4D97-AF65-F5344CB8AC3E}">
        <p14:creationId xmlns:p14="http://schemas.microsoft.com/office/powerpoint/2010/main" val="5519491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487362"/>
          </a:xfrm>
        </p:spPr>
        <p:txBody>
          <a:bodyPr>
            <a:normAutofit fontScale="90000"/>
          </a:bodyPr>
          <a:lstStyle/>
          <a:p>
            <a:r>
              <a:rPr lang="en-US" dirty="0" smtClean="0"/>
              <a:t>Why IDS</a:t>
            </a:r>
            <a:endParaRPr lang="en-US" dirty="0"/>
          </a:p>
        </p:txBody>
      </p:sp>
      <p:sp>
        <p:nvSpPr>
          <p:cNvPr id="3" name="Content Placeholder 2"/>
          <p:cNvSpPr>
            <a:spLocks noGrp="1"/>
          </p:cNvSpPr>
          <p:nvPr>
            <p:ph sz="quarter" idx="1"/>
          </p:nvPr>
        </p:nvSpPr>
        <p:spPr>
          <a:xfrm>
            <a:off x="457200" y="990600"/>
            <a:ext cx="7848600" cy="5638800"/>
          </a:xfrm>
        </p:spPr>
        <p:txBody>
          <a:bodyPr>
            <a:normAutofit fontScale="92500" lnSpcReduction="20000"/>
          </a:bodyPr>
          <a:lstStyle/>
          <a:p>
            <a:pPr marL="0" indent="0">
              <a:buNone/>
            </a:pPr>
            <a:r>
              <a:rPr lang="en-US" b="1" u="sng" dirty="0" smtClean="0"/>
              <a:t>Straight Forward Reason </a:t>
            </a:r>
          </a:p>
          <a:p>
            <a:pPr marL="0" indent="0">
              <a:buNone/>
            </a:pPr>
            <a:r>
              <a:rPr lang="en-US" b="1" dirty="0" smtClean="0"/>
              <a:t> </a:t>
            </a:r>
            <a:r>
              <a:rPr lang="en-US" sz="3200" dirty="0" smtClean="0"/>
              <a:t>to protect data and system integrity</a:t>
            </a:r>
            <a:r>
              <a:rPr lang="en-US" dirty="0" smtClean="0"/>
              <a:t>.</a:t>
            </a:r>
          </a:p>
          <a:p>
            <a:pPr marL="0" indent="0">
              <a:buNone/>
            </a:pPr>
            <a:r>
              <a:rPr lang="en-US" b="1" u="sng" dirty="0" smtClean="0"/>
              <a:t>Fact : </a:t>
            </a:r>
          </a:p>
          <a:p>
            <a:pPr marL="0" indent="0">
              <a:buNone/>
            </a:pPr>
            <a:r>
              <a:rPr lang="en-US" dirty="0" smtClean="0"/>
              <a:t> </a:t>
            </a:r>
            <a:r>
              <a:rPr lang="en-US" sz="3200" dirty="0" smtClean="0"/>
              <a:t>can not be done with ordinary password and file security</a:t>
            </a:r>
          </a:p>
          <a:p>
            <a:pPr marL="0" indent="0">
              <a:buNone/>
            </a:pPr>
            <a:r>
              <a:rPr lang="en-US" b="1" u="sng" dirty="0" smtClean="0"/>
              <a:t>Misconception :</a:t>
            </a:r>
          </a:p>
          <a:p>
            <a:r>
              <a:rPr lang="en-US" dirty="0" smtClean="0"/>
              <a:t>A network firewall will keep the bad guys off my network, </a:t>
            </a:r>
          </a:p>
          <a:p>
            <a:r>
              <a:rPr lang="en-US" dirty="0" smtClean="0"/>
              <a:t>My anti-virus will recognize and get rid of any virus I might catch, </a:t>
            </a:r>
          </a:p>
          <a:p>
            <a:r>
              <a:rPr lang="en-US" dirty="0" smtClean="0"/>
              <a:t>And my password-protected access control will stop the office cleaner trawling through my network after I've gone home</a:t>
            </a:r>
          </a:p>
          <a:p>
            <a:endParaRPr lang="en-US" dirty="0"/>
          </a:p>
        </p:txBody>
      </p:sp>
    </p:spTree>
    <p:extLst>
      <p:ext uri="{BB962C8B-B14F-4D97-AF65-F5344CB8AC3E}">
        <p14:creationId xmlns:p14="http://schemas.microsoft.com/office/powerpoint/2010/main" val="2238833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152400"/>
            <a:ext cx="8077200" cy="6553200"/>
          </a:xfrm>
        </p:spPr>
        <p:txBody>
          <a:bodyPr>
            <a:normAutofit lnSpcReduction="10000"/>
          </a:bodyPr>
          <a:lstStyle/>
          <a:p>
            <a:r>
              <a:rPr lang="en-US" dirty="0" smtClean="0"/>
              <a:t>Anti-virus systems are only good at detecting viruses they already know about.</a:t>
            </a:r>
          </a:p>
          <a:p>
            <a:r>
              <a:rPr lang="en-US" dirty="0" smtClean="0"/>
              <a:t>Passwords can be hacked or stolen or changed by other.</a:t>
            </a:r>
          </a:p>
          <a:p>
            <a:r>
              <a:rPr lang="en-US" dirty="0" smtClean="0"/>
              <a:t>Firewalls </a:t>
            </a:r>
            <a:r>
              <a:rPr lang="en-US" u="sng" dirty="0" smtClean="0">
                <a:solidFill>
                  <a:srgbClr val="FF0000"/>
                </a:solidFill>
              </a:rPr>
              <a:t>DO NOT </a:t>
            </a:r>
            <a:r>
              <a:rPr lang="en-US" dirty="0" smtClean="0"/>
              <a:t>recognize attacks and block them</a:t>
            </a:r>
          </a:p>
          <a:p>
            <a:r>
              <a:rPr lang="en-US" dirty="0" smtClean="0"/>
              <a:t>Simply a fence around your network</a:t>
            </a:r>
          </a:p>
          <a:p>
            <a:pPr lvl="1"/>
            <a:r>
              <a:rPr lang="en-US" dirty="0" smtClean="0"/>
              <a:t>no capacity to detect someone is trying to break-in(digging a hole underneath it)</a:t>
            </a:r>
          </a:p>
          <a:p>
            <a:pPr lvl="1"/>
            <a:r>
              <a:rPr lang="en-US" dirty="0" smtClean="0"/>
              <a:t>Can’t determine whether somebody coming through gate is allowed to enter or not.</a:t>
            </a:r>
          </a:p>
          <a:p>
            <a:pPr lvl="1"/>
            <a:r>
              <a:rPr lang="en-US" dirty="0" smtClean="0"/>
              <a:t>Roughly 80% of financial losses occur hacking from inside the network</a:t>
            </a:r>
          </a:p>
          <a:p>
            <a:pPr marL="365760" lvl="1" indent="0">
              <a:buNone/>
            </a:pPr>
            <a:r>
              <a:rPr lang="en-US" dirty="0" smtClean="0"/>
              <a:t> “ Major problem with INTERNAL INTRUDERS ”</a:t>
            </a:r>
          </a:p>
          <a:p>
            <a:endParaRPr lang="en-US" dirty="0"/>
          </a:p>
        </p:txBody>
      </p:sp>
    </p:spTree>
    <p:extLst>
      <p:ext uri="{BB962C8B-B14F-4D97-AF65-F5344CB8AC3E}">
        <p14:creationId xmlns:p14="http://schemas.microsoft.com/office/powerpoint/2010/main" val="10361424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487362"/>
          </a:xfrm>
        </p:spPr>
        <p:txBody>
          <a:bodyPr>
            <a:normAutofit fontScale="90000"/>
          </a:bodyPr>
          <a:lstStyle/>
          <a:p>
            <a:r>
              <a:rPr lang="en-US" dirty="0" smtClean="0"/>
              <a:t>ID- A Brief History</a:t>
            </a:r>
            <a:endParaRPr lang="en-US" dirty="0"/>
          </a:p>
        </p:txBody>
      </p:sp>
      <p:sp>
        <p:nvSpPr>
          <p:cNvPr id="3" name="Content Placeholder 2"/>
          <p:cNvSpPr>
            <a:spLocks noGrp="1"/>
          </p:cNvSpPr>
          <p:nvPr>
            <p:ph sz="quarter" idx="1"/>
          </p:nvPr>
        </p:nvSpPr>
        <p:spPr/>
        <p:txBody>
          <a:bodyPr>
            <a:normAutofit fontScale="70000" lnSpcReduction="20000"/>
          </a:bodyPr>
          <a:lstStyle/>
          <a:p>
            <a:r>
              <a:rPr lang="en-US" dirty="0" smtClean="0"/>
              <a:t>1980 - James Anderson Paper </a:t>
            </a:r>
            <a:r>
              <a:rPr lang="en-US" dirty="0" smtClean="0">
                <a:solidFill>
                  <a:schemeClr val="accent2"/>
                </a:solidFill>
              </a:rPr>
              <a:t>Computer Security Threat Monitoring and Surveillance</a:t>
            </a:r>
            <a:endParaRPr lang="en-US" dirty="0" smtClean="0"/>
          </a:p>
          <a:p>
            <a:pPr lvl="1"/>
            <a:r>
              <a:rPr lang="en-US" dirty="0" smtClean="0"/>
              <a:t>Concept of “detecting” misuse and specific user events emerged</a:t>
            </a:r>
          </a:p>
          <a:p>
            <a:r>
              <a:rPr lang="en-US" dirty="0" smtClean="0"/>
              <a:t>1984 -  Dr. Dorothy Denning and SRI developed first model for intrusion detection, </a:t>
            </a:r>
            <a:r>
              <a:rPr lang="en-US" dirty="0" smtClean="0">
                <a:solidFill>
                  <a:schemeClr val="accent2"/>
                </a:solidFill>
              </a:rPr>
              <a:t>Intrusion Detection Expert System</a:t>
            </a:r>
            <a:r>
              <a:rPr lang="en-US" dirty="0" smtClean="0"/>
              <a:t> developed</a:t>
            </a:r>
          </a:p>
          <a:p>
            <a:r>
              <a:rPr lang="en-US" dirty="0" smtClean="0"/>
              <a:t>1988 – </a:t>
            </a:r>
            <a:r>
              <a:rPr lang="en-US" dirty="0" err="1" smtClean="0"/>
              <a:t>HayStack</a:t>
            </a:r>
            <a:r>
              <a:rPr lang="en-US" dirty="0" smtClean="0"/>
              <a:t> Project at University of California Lab, released intrusion detection system for US Air force</a:t>
            </a:r>
          </a:p>
          <a:p>
            <a:r>
              <a:rPr lang="en-US" dirty="0" smtClean="0"/>
              <a:t>1989 – Commercial company </a:t>
            </a:r>
            <a:r>
              <a:rPr lang="en-US" dirty="0" err="1" smtClean="0"/>
              <a:t>HayStack</a:t>
            </a:r>
            <a:r>
              <a:rPr lang="en-US" dirty="0" smtClean="0"/>
              <a:t> Labs released </a:t>
            </a:r>
            <a:r>
              <a:rPr lang="en-US" dirty="0" smtClean="0">
                <a:solidFill>
                  <a:schemeClr val="accent2"/>
                </a:solidFill>
              </a:rPr>
              <a:t>Stalker</a:t>
            </a:r>
          </a:p>
          <a:p>
            <a:r>
              <a:rPr lang="en-US" dirty="0" smtClean="0"/>
              <a:t>1990 – UC’s Todd </a:t>
            </a:r>
            <a:r>
              <a:rPr lang="en-US" dirty="0" err="1" smtClean="0"/>
              <a:t>Heberlein</a:t>
            </a:r>
            <a:r>
              <a:rPr lang="en-US" dirty="0" smtClean="0"/>
              <a:t> introduced idea of Network Detection System” </a:t>
            </a:r>
          </a:p>
          <a:p>
            <a:pPr lvl="1"/>
            <a:r>
              <a:rPr lang="en-US" dirty="0" smtClean="0"/>
              <a:t>Developed </a:t>
            </a:r>
            <a:r>
              <a:rPr lang="en-US" dirty="0" smtClean="0">
                <a:solidFill>
                  <a:schemeClr val="accent2"/>
                </a:solidFill>
              </a:rPr>
              <a:t>Network Security Monitor</a:t>
            </a:r>
          </a:p>
          <a:p>
            <a:r>
              <a:rPr lang="en-US" dirty="0" smtClean="0"/>
              <a:t>SAIC developed </a:t>
            </a:r>
            <a:r>
              <a:rPr lang="en-US" dirty="0" smtClean="0">
                <a:solidFill>
                  <a:schemeClr val="accent2"/>
                </a:solidFill>
              </a:rPr>
              <a:t>Computer Misuse Detection System</a:t>
            </a:r>
            <a:endParaRPr lang="en-US" dirty="0"/>
          </a:p>
        </p:txBody>
      </p:sp>
    </p:spTree>
    <p:extLst>
      <p:ext uri="{BB962C8B-B14F-4D97-AF65-F5344CB8AC3E}">
        <p14:creationId xmlns:p14="http://schemas.microsoft.com/office/powerpoint/2010/main" val="3203519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34962"/>
          </a:xfrm>
        </p:spPr>
        <p:txBody>
          <a:bodyPr>
            <a:normAutofit fontScale="90000"/>
          </a:bodyPr>
          <a:lstStyle/>
          <a:p>
            <a:r>
              <a:rPr lang="en-US" dirty="0" smtClean="0"/>
              <a:t>Conti…</a:t>
            </a:r>
            <a:endParaRPr lang="en-US" dirty="0"/>
          </a:p>
        </p:txBody>
      </p:sp>
      <p:sp>
        <p:nvSpPr>
          <p:cNvPr id="3" name="Content Placeholder 2"/>
          <p:cNvSpPr>
            <a:spLocks noGrp="1"/>
          </p:cNvSpPr>
          <p:nvPr>
            <p:ph idx="1"/>
          </p:nvPr>
        </p:nvSpPr>
        <p:spPr>
          <a:xfrm>
            <a:off x="457200" y="685800"/>
            <a:ext cx="8229600" cy="5440363"/>
          </a:xfrm>
        </p:spPr>
        <p:txBody>
          <a:bodyPr/>
          <a:lstStyle/>
          <a:p>
            <a:r>
              <a:rPr lang="en-US" b="1" dirty="0"/>
              <a:t>Information</a:t>
            </a:r>
            <a:r>
              <a:rPr lang="en-US" dirty="0"/>
              <a:t>: Information is data that has been converted into a more useful or intelligible form</a:t>
            </a:r>
            <a:r>
              <a:rPr lang="en-US" dirty="0" smtClean="0"/>
              <a:t>.</a:t>
            </a:r>
          </a:p>
          <a:p>
            <a:r>
              <a:rPr lang="en-US" dirty="0" smtClean="0"/>
              <a:t> </a:t>
            </a:r>
            <a:r>
              <a:rPr lang="en-US" dirty="0"/>
              <a:t>It is the set of data that has been organized for direct utilization of mankind, as </a:t>
            </a:r>
            <a:r>
              <a:rPr lang="en-US" dirty="0">
                <a:hlinkClick r:id="rId2" tooltip="information"/>
              </a:rPr>
              <a:t>information</a:t>
            </a:r>
            <a:r>
              <a:rPr lang="en-US" dirty="0"/>
              <a:t> helps human beings in their decision making process. </a:t>
            </a:r>
            <a:endParaRPr lang="en-US" dirty="0" smtClean="0"/>
          </a:p>
          <a:p>
            <a:r>
              <a:rPr lang="en-US" dirty="0" smtClean="0"/>
              <a:t>Examples </a:t>
            </a:r>
            <a:r>
              <a:rPr lang="en-US" dirty="0"/>
              <a:t>are: Time Table, Merit List, Report card, Headed tables, printed documents, pay slips, receipts, reports etc.</a:t>
            </a:r>
          </a:p>
        </p:txBody>
      </p:sp>
    </p:spTree>
    <p:extLst>
      <p:ext uri="{BB962C8B-B14F-4D97-AF65-F5344CB8AC3E}">
        <p14:creationId xmlns:p14="http://schemas.microsoft.com/office/powerpoint/2010/main" val="164058948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228600"/>
            <a:ext cx="8077200" cy="6400800"/>
          </a:xfrm>
        </p:spPr>
        <p:txBody>
          <a:bodyPr/>
          <a:lstStyle/>
          <a:p>
            <a:r>
              <a:rPr lang="en-US" dirty="0" smtClean="0"/>
              <a:t>US Air force developed </a:t>
            </a:r>
            <a:r>
              <a:rPr lang="en-US" dirty="0" smtClean="0">
                <a:solidFill>
                  <a:schemeClr val="accent2"/>
                </a:solidFill>
              </a:rPr>
              <a:t>Automated Security Measurement System</a:t>
            </a:r>
            <a:endParaRPr lang="en-US" dirty="0" smtClean="0"/>
          </a:p>
          <a:p>
            <a:r>
              <a:rPr lang="en-US" dirty="0" smtClean="0"/>
              <a:t>ID Market gain popularity around 1997</a:t>
            </a:r>
          </a:p>
          <a:p>
            <a:r>
              <a:rPr lang="en-US" dirty="0" smtClean="0"/>
              <a:t>1998 ISS developed </a:t>
            </a:r>
            <a:r>
              <a:rPr lang="en-US" dirty="0" err="1" smtClean="0">
                <a:solidFill>
                  <a:schemeClr val="accent2"/>
                </a:solidFill>
              </a:rPr>
              <a:t>RealSecure</a:t>
            </a:r>
            <a:endParaRPr lang="en-US" dirty="0" smtClean="0">
              <a:solidFill>
                <a:schemeClr val="accent2"/>
              </a:solidFill>
            </a:endParaRPr>
          </a:p>
          <a:p>
            <a:r>
              <a:rPr lang="en-US" dirty="0" smtClean="0">
                <a:solidFill>
                  <a:schemeClr val="accent2"/>
                </a:solidFill>
              </a:rPr>
              <a:t> </a:t>
            </a:r>
            <a:r>
              <a:rPr lang="en-US" dirty="0" smtClean="0"/>
              <a:t>Cisco purchased </a:t>
            </a:r>
            <a:r>
              <a:rPr lang="en-US" dirty="0" smtClean="0">
                <a:solidFill>
                  <a:schemeClr val="accent2"/>
                </a:solidFill>
              </a:rPr>
              <a:t>Wheel Group</a:t>
            </a:r>
          </a:p>
          <a:p>
            <a:r>
              <a:rPr lang="en-US" dirty="0" smtClean="0"/>
              <a:t>First host-based detection company </a:t>
            </a:r>
            <a:r>
              <a:rPr lang="en-US" dirty="0" err="1" smtClean="0">
                <a:solidFill>
                  <a:schemeClr val="accent2"/>
                </a:solidFill>
              </a:rPr>
              <a:t>Centrax</a:t>
            </a:r>
            <a:r>
              <a:rPr lang="en-US" dirty="0" smtClean="0">
                <a:solidFill>
                  <a:schemeClr val="accent2"/>
                </a:solidFill>
              </a:rPr>
              <a:t> Corporation</a:t>
            </a:r>
            <a:r>
              <a:rPr lang="en-US" dirty="0" smtClean="0"/>
              <a:t> emerged</a:t>
            </a:r>
          </a:p>
          <a:p>
            <a:r>
              <a:rPr lang="en-US" dirty="0" smtClean="0"/>
              <a:t>Currently IDS is the top selling security technology</a:t>
            </a:r>
          </a:p>
          <a:p>
            <a:endParaRPr lang="en-US" dirty="0"/>
          </a:p>
        </p:txBody>
      </p:sp>
    </p:spTree>
    <p:extLst>
      <p:ext uri="{BB962C8B-B14F-4D97-AF65-F5344CB8AC3E}">
        <p14:creationId xmlns:p14="http://schemas.microsoft.com/office/powerpoint/2010/main" val="36774100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92162"/>
          </a:xfrm>
        </p:spPr>
        <p:txBody>
          <a:bodyPr/>
          <a:lstStyle/>
          <a:p>
            <a:r>
              <a:rPr lang="en-US" dirty="0" smtClean="0"/>
              <a:t>Typical intrusion scenario</a:t>
            </a:r>
            <a:endParaRPr lang="en-US" dirty="0"/>
          </a:p>
        </p:txBody>
      </p:sp>
      <p:sp>
        <p:nvSpPr>
          <p:cNvPr id="7" name="TextBox 6"/>
          <p:cNvSpPr txBox="1"/>
          <p:nvPr/>
        </p:nvSpPr>
        <p:spPr>
          <a:xfrm>
            <a:off x="533400" y="1502228"/>
            <a:ext cx="2743200" cy="830997"/>
          </a:xfrm>
          <a:prstGeom prst="rect">
            <a:avLst/>
          </a:prstGeom>
          <a:solidFill>
            <a:schemeClr val="accent2"/>
          </a:solidFill>
        </p:spPr>
        <p:txBody>
          <a:bodyPr wrap="square" rtlCol="0">
            <a:spAutoFit/>
          </a:bodyPr>
          <a:lstStyle/>
          <a:p>
            <a:r>
              <a:rPr lang="en-US" dirty="0" smtClean="0">
                <a:solidFill>
                  <a:schemeClr val="accent2">
                    <a:lumMod val="20000"/>
                    <a:lumOff val="80000"/>
                  </a:schemeClr>
                </a:solidFill>
              </a:rPr>
              <a:t>Information Gathering</a:t>
            </a:r>
            <a:endParaRPr lang="en-US" dirty="0">
              <a:solidFill>
                <a:schemeClr val="accent2">
                  <a:lumMod val="20000"/>
                  <a:lumOff val="80000"/>
                </a:schemeClr>
              </a:solidFill>
            </a:endParaRPr>
          </a:p>
        </p:txBody>
      </p:sp>
      <p:pic>
        <p:nvPicPr>
          <p:cNvPr id="1026" name="Picture 2"/>
          <p:cNvPicPr>
            <a:picLocks noGrp="1" noChangeAspect="1" noChangeArrowheads="1"/>
          </p:cNvPicPr>
          <p:nvPr>
            <p:ph sz="quarter" idx="1"/>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2590800"/>
            <a:ext cx="3200677" cy="371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 y="3657600"/>
            <a:ext cx="3200400"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6944" y="4607379"/>
            <a:ext cx="3200400" cy="726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365" y="6086475"/>
            <a:ext cx="3200400"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533400" y="2590800"/>
            <a:ext cx="3505200" cy="830997"/>
          </a:xfrm>
          <a:prstGeom prst="rect">
            <a:avLst/>
          </a:prstGeom>
          <a:solidFill>
            <a:schemeClr val="accent2"/>
          </a:solidFill>
        </p:spPr>
        <p:txBody>
          <a:bodyPr wrap="square">
            <a:spAutoFit/>
          </a:bodyPr>
          <a:lstStyle/>
          <a:p>
            <a:r>
              <a:rPr lang="en-US" dirty="0" smtClean="0">
                <a:solidFill>
                  <a:schemeClr val="accent5">
                    <a:lumMod val="20000"/>
                    <a:lumOff val="80000"/>
                  </a:schemeClr>
                </a:solidFill>
              </a:rPr>
              <a:t>Further Information </a:t>
            </a:r>
            <a:r>
              <a:rPr lang="en-US" dirty="0">
                <a:solidFill>
                  <a:schemeClr val="accent5">
                    <a:lumMod val="20000"/>
                    <a:lumOff val="80000"/>
                  </a:schemeClr>
                </a:solidFill>
              </a:rPr>
              <a:t>Gathering</a:t>
            </a:r>
          </a:p>
        </p:txBody>
      </p:sp>
      <p:sp>
        <p:nvSpPr>
          <p:cNvPr id="11" name="Rectangle 10"/>
          <p:cNvSpPr/>
          <p:nvPr/>
        </p:nvSpPr>
        <p:spPr>
          <a:xfrm>
            <a:off x="576944" y="3486932"/>
            <a:ext cx="1031051" cy="369332"/>
          </a:xfrm>
          <a:prstGeom prst="rect">
            <a:avLst/>
          </a:prstGeom>
        </p:spPr>
        <p:txBody>
          <a:bodyPr wrap="none">
            <a:spAutoFit/>
          </a:bodyPr>
          <a:lstStyle/>
          <a:p>
            <a:r>
              <a:rPr lang="en-US" dirty="0" smtClean="0">
                <a:solidFill>
                  <a:schemeClr val="accent5">
                    <a:lumMod val="20000"/>
                    <a:lumOff val="80000"/>
                  </a:schemeClr>
                </a:solidFill>
              </a:rPr>
              <a:t>Attack !</a:t>
            </a:r>
            <a:endParaRPr lang="en-US" dirty="0">
              <a:solidFill>
                <a:schemeClr val="accent5">
                  <a:lumMod val="20000"/>
                  <a:lumOff val="80000"/>
                </a:schemeClr>
              </a:solidFill>
            </a:endParaRPr>
          </a:p>
        </p:txBody>
      </p:sp>
      <p:sp>
        <p:nvSpPr>
          <p:cNvPr id="12" name="Rectangle 11"/>
          <p:cNvSpPr/>
          <p:nvPr/>
        </p:nvSpPr>
        <p:spPr>
          <a:xfrm>
            <a:off x="576945" y="4607379"/>
            <a:ext cx="2402984" cy="369332"/>
          </a:xfrm>
          <a:prstGeom prst="rect">
            <a:avLst/>
          </a:prstGeom>
        </p:spPr>
        <p:txBody>
          <a:bodyPr wrap="square">
            <a:spAutoFit/>
          </a:bodyPr>
          <a:lstStyle/>
          <a:p>
            <a:r>
              <a:rPr lang="en-US" dirty="0" smtClean="0">
                <a:solidFill>
                  <a:schemeClr val="accent5">
                    <a:lumMod val="20000"/>
                    <a:lumOff val="80000"/>
                  </a:schemeClr>
                </a:solidFill>
              </a:rPr>
              <a:t>Successful Intrusion</a:t>
            </a:r>
            <a:endParaRPr lang="en-US" dirty="0">
              <a:solidFill>
                <a:schemeClr val="accent5">
                  <a:lumMod val="20000"/>
                  <a:lumOff val="80000"/>
                </a:schemeClr>
              </a:solidFill>
            </a:endParaRPr>
          </a:p>
        </p:txBody>
      </p:sp>
      <p:sp>
        <p:nvSpPr>
          <p:cNvPr id="13" name="Rectangle 12"/>
          <p:cNvSpPr/>
          <p:nvPr/>
        </p:nvSpPr>
        <p:spPr>
          <a:xfrm>
            <a:off x="635346" y="6099504"/>
            <a:ext cx="1762021" cy="369332"/>
          </a:xfrm>
          <a:prstGeom prst="rect">
            <a:avLst/>
          </a:prstGeom>
        </p:spPr>
        <p:txBody>
          <a:bodyPr wrap="none">
            <a:spAutoFit/>
          </a:bodyPr>
          <a:lstStyle/>
          <a:p>
            <a:r>
              <a:rPr lang="en-US" dirty="0" smtClean="0">
                <a:solidFill>
                  <a:schemeClr val="accent5">
                    <a:lumMod val="20000"/>
                    <a:lumOff val="80000"/>
                  </a:schemeClr>
                </a:solidFill>
              </a:rPr>
              <a:t>Fun and Profit</a:t>
            </a:r>
            <a:endParaRPr lang="en-US" dirty="0">
              <a:solidFill>
                <a:schemeClr val="accent5">
                  <a:lumMod val="20000"/>
                  <a:lumOff val="80000"/>
                </a:schemeClr>
              </a:solidFill>
            </a:endParaRPr>
          </a:p>
        </p:txBody>
      </p:sp>
      <p:sp>
        <p:nvSpPr>
          <p:cNvPr id="14" name="Down Arrow 13"/>
          <p:cNvSpPr/>
          <p:nvPr/>
        </p:nvSpPr>
        <p:spPr>
          <a:xfrm>
            <a:off x="1083616" y="1871561"/>
            <a:ext cx="278963" cy="7192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18"/>
          <p:cNvSpPr/>
          <p:nvPr/>
        </p:nvSpPr>
        <p:spPr>
          <a:xfrm>
            <a:off x="1887295" y="2960132"/>
            <a:ext cx="278963" cy="5450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p:cNvSpPr/>
          <p:nvPr/>
        </p:nvSpPr>
        <p:spPr>
          <a:xfrm>
            <a:off x="2307772" y="3856264"/>
            <a:ext cx="278963" cy="7511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own Arrow 20"/>
          <p:cNvSpPr/>
          <p:nvPr/>
        </p:nvSpPr>
        <p:spPr>
          <a:xfrm>
            <a:off x="2979929" y="4978853"/>
            <a:ext cx="278963" cy="11076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429000" y="1359618"/>
            <a:ext cx="4648200" cy="738664"/>
          </a:xfrm>
          <a:prstGeom prst="rect">
            <a:avLst/>
          </a:prstGeom>
          <a:noFill/>
          <a:ln>
            <a:solidFill>
              <a:schemeClr val="accent2"/>
            </a:solidFill>
          </a:ln>
        </p:spPr>
        <p:txBody>
          <a:bodyPr wrap="square" rtlCol="0">
            <a:spAutoFit/>
          </a:bodyPr>
          <a:lstStyle/>
          <a:p>
            <a:r>
              <a:rPr lang="en-US" sz="1100" dirty="0" smtClean="0"/>
              <a:t>-</a:t>
            </a:r>
            <a:r>
              <a:rPr lang="en-US" sz="1400" dirty="0" smtClean="0"/>
              <a:t>Find as much as info. As possible</a:t>
            </a:r>
          </a:p>
          <a:p>
            <a:r>
              <a:rPr lang="en-US" sz="1400" dirty="0" smtClean="0"/>
              <a:t>-</a:t>
            </a:r>
            <a:r>
              <a:rPr lang="en-US" sz="1400" dirty="0" err="1" smtClean="0"/>
              <a:t>whois</a:t>
            </a:r>
            <a:r>
              <a:rPr lang="en-US" sz="1400" dirty="0" smtClean="0"/>
              <a:t> lookup and DNS Zone transfers</a:t>
            </a:r>
          </a:p>
          <a:p>
            <a:r>
              <a:rPr lang="en-US" sz="1400" dirty="0" smtClean="0"/>
              <a:t>-Normal browsing ; gather important info.</a:t>
            </a:r>
            <a:endParaRPr lang="en-US" sz="1400" dirty="0"/>
          </a:p>
        </p:txBody>
      </p:sp>
      <p:sp>
        <p:nvSpPr>
          <p:cNvPr id="23" name="TextBox 22"/>
          <p:cNvSpPr txBox="1"/>
          <p:nvPr/>
        </p:nvSpPr>
        <p:spPr>
          <a:xfrm>
            <a:off x="4201886" y="2421523"/>
            <a:ext cx="3733800" cy="738664"/>
          </a:xfrm>
          <a:prstGeom prst="rect">
            <a:avLst/>
          </a:prstGeom>
          <a:noFill/>
          <a:ln>
            <a:solidFill>
              <a:schemeClr val="accent2"/>
            </a:solidFill>
          </a:ln>
        </p:spPr>
        <p:txBody>
          <a:bodyPr wrap="square" rtlCol="0">
            <a:spAutoFit/>
          </a:bodyPr>
          <a:lstStyle/>
          <a:p>
            <a:r>
              <a:rPr lang="en-US" sz="1400" dirty="0" smtClean="0"/>
              <a:t>-ping sweeps, port scanning</a:t>
            </a:r>
          </a:p>
          <a:p>
            <a:r>
              <a:rPr lang="en-US" sz="1400" dirty="0" smtClean="0"/>
              <a:t>-web server vulnerabilities</a:t>
            </a:r>
          </a:p>
          <a:p>
            <a:r>
              <a:rPr lang="en-US" sz="1400" dirty="0" smtClean="0"/>
              <a:t>-version of application/services</a:t>
            </a:r>
            <a:endParaRPr lang="en-US" sz="1400" dirty="0"/>
          </a:p>
        </p:txBody>
      </p:sp>
      <p:sp>
        <p:nvSpPr>
          <p:cNvPr id="24" name="TextBox 23"/>
          <p:cNvSpPr txBox="1"/>
          <p:nvPr/>
        </p:nvSpPr>
        <p:spPr>
          <a:xfrm>
            <a:off x="4038600" y="3374627"/>
            <a:ext cx="3733800" cy="954107"/>
          </a:xfrm>
          <a:prstGeom prst="rect">
            <a:avLst/>
          </a:prstGeom>
          <a:noFill/>
          <a:ln>
            <a:solidFill>
              <a:schemeClr val="accent2"/>
            </a:solidFill>
          </a:ln>
        </p:spPr>
        <p:txBody>
          <a:bodyPr wrap="square" rtlCol="0">
            <a:spAutoFit/>
          </a:bodyPr>
          <a:lstStyle/>
          <a:p>
            <a:r>
              <a:rPr lang="en-US" sz="1100" dirty="0" smtClean="0"/>
              <a:t>-</a:t>
            </a:r>
            <a:r>
              <a:rPr lang="en-US" sz="1400" dirty="0" smtClean="0"/>
              <a:t>start trying out different attacks</a:t>
            </a:r>
          </a:p>
          <a:p>
            <a:r>
              <a:rPr lang="en-US" sz="1400" dirty="0" smtClean="0"/>
              <a:t>- UNICODE attack if has IIS installed</a:t>
            </a:r>
          </a:p>
          <a:p>
            <a:r>
              <a:rPr lang="en-US" sz="1400" dirty="0" smtClean="0"/>
              <a:t>-try to find misconfigured running services</a:t>
            </a:r>
          </a:p>
          <a:p>
            <a:r>
              <a:rPr lang="en-US" sz="1400" dirty="0" smtClean="0"/>
              <a:t>-Passive Attack / Active Attack</a:t>
            </a:r>
            <a:endParaRPr lang="en-US" sz="1400" dirty="0"/>
          </a:p>
        </p:txBody>
      </p:sp>
      <p:sp>
        <p:nvSpPr>
          <p:cNvPr id="25" name="TextBox 24"/>
          <p:cNvSpPr txBox="1"/>
          <p:nvPr/>
        </p:nvSpPr>
        <p:spPr>
          <a:xfrm>
            <a:off x="3886200" y="4491963"/>
            <a:ext cx="3733800" cy="954107"/>
          </a:xfrm>
          <a:prstGeom prst="rect">
            <a:avLst/>
          </a:prstGeom>
          <a:noFill/>
          <a:ln>
            <a:solidFill>
              <a:schemeClr val="accent2"/>
            </a:solidFill>
          </a:ln>
        </p:spPr>
        <p:txBody>
          <a:bodyPr wrap="square" rtlCol="0">
            <a:spAutoFit/>
          </a:bodyPr>
          <a:lstStyle/>
          <a:p>
            <a:r>
              <a:rPr lang="en-US" sz="1100" dirty="0" smtClean="0"/>
              <a:t>-</a:t>
            </a:r>
            <a:r>
              <a:rPr lang="en-US" sz="1400" dirty="0" smtClean="0"/>
              <a:t>install own backdoors and delete log files</a:t>
            </a:r>
          </a:p>
          <a:p>
            <a:r>
              <a:rPr lang="en-US" sz="1400" dirty="0" smtClean="0"/>
              <a:t>-replace existing services with own </a:t>
            </a:r>
            <a:r>
              <a:rPr lang="en-US" sz="1400" dirty="0" err="1" smtClean="0"/>
              <a:t>Trojen</a:t>
            </a:r>
            <a:r>
              <a:rPr lang="en-US" sz="1400" dirty="0" smtClean="0"/>
              <a:t> horses that have backdoor passwords or create own user accounts</a:t>
            </a:r>
            <a:endParaRPr lang="en-US" sz="1400" dirty="0"/>
          </a:p>
        </p:txBody>
      </p:sp>
      <p:sp>
        <p:nvSpPr>
          <p:cNvPr id="26" name="TextBox 25"/>
          <p:cNvSpPr txBox="1"/>
          <p:nvPr/>
        </p:nvSpPr>
        <p:spPr>
          <a:xfrm>
            <a:off x="4027714" y="5699394"/>
            <a:ext cx="3733800" cy="954107"/>
          </a:xfrm>
          <a:prstGeom prst="rect">
            <a:avLst/>
          </a:prstGeom>
          <a:noFill/>
          <a:ln>
            <a:solidFill>
              <a:schemeClr val="accent2"/>
            </a:solidFill>
          </a:ln>
        </p:spPr>
        <p:txBody>
          <a:bodyPr wrap="square" rtlCol="0">
            <a:spAutoFit/>
          </a:bodyPr>
          <a:lstStyle/>
          <a:p>
            <a:pPr marL="171450" indent="-171450">
              <a:buFontTx/>
              <a:buChar char="-"/>
            </a:pPr>
            <a:r>
              <a:rPr lang="en-US" sz="1400" dirty="0" smtClean="0"/>
              <a:t>Steal confidential information</a:t>
            </a:r>
          </a:p>
          <a:p>
            <a:pPr marL="171450" indent="-171450">
              <a:buFontTx/>
              <a:buChar char="-"/>
            </a:pPr>
            <a:r>
              <a:rPr lang="en-US" sz="1400" dirty="0" smtClean="0"/>
              <a:t>Use compromised host to lunch further attacks</a:t>
            </a:r>
          </a:p>
          <a:p>
            <a:r>
              <a:rPr lang="en-US" sz="1400" dirty="0" smtClean="0"/>
              <a:t>- Change the web-site for FUN</a:t>
            </a:r>
            <a:endParaRPr lang="en-US" sz="1400" dirty="0"/>
          </a:p>
        </p:txBody>
      </p:sp>
    </p:spTree>
    <p:extLst>
      <p:ext uri="{BB962C8B-B14F-4D97-AF65-F5344CB8AC3E}">
        <p14:creationId xmlns:p14="http://schemas.microsoft.com/office/powerpoint/2010/main" val="3366423710"/>
      </p:ext>
    </p:extLst>
  </p:cSld>
  <p:clrMapOvr>
    <a:masterClrMapping/>
  </p:clrMapOvr>
  <p:transition spd="slow">
    <p:push dir="u"/>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Attack</a:t>
            </a:r>
            <a:endParaRPr lang="en-US" dirty="0"/>
          </a:p>
        </p:txBody>
      </p:sp>
      <p:sp>
        <p:nvSpPr>
          <p:cNvPr id="3" name="Content Placeholder 2"/>
          <p:cNvSpPr>
            <a:spLocks noGrp="1"/>
          </p:cNvSpPr>
          <p:nvPr>
            <p:ph sz="quarter" idx="1"/>
          </p:nvPr>
        </p:nvSpPr>
        <p:spPr/>
        <p:txBody>
          <a:bodyPr>
            <a:normAutofit fontScale="77500" lnSpcReduction="20000"/>
          </a:bodyPr>
          <a:lstStyle/>
          <a:p>
            <a:r>
              <a:rPr lang="en-US" dirty="0" smtClean="0"/>
              <a:t>Unauthorized </a:t>
            </a:r>
            <a:r>
              <a:rPr lang="en-US" dirty="0"/>
              <a:t>access to the resources </a:t>
            </a:r>
            <a:endParaRPr lang="en-US" dirty="0" smtClean="0"/>
          </a:p>
          <a:p>
            <a:pPr lvl="1"/>
            <a:r>
              <a:rPr lang="en-US" dirty="0" smtClean="0"/>
              <a:t>Password cracking</a:t>
            </a:r>
          </a:p>
          <a:p>
            <a:pPr lvl="1"/>
            <a:r>
              <a:rPr lang="en-US" dirty="0" smtClean="0"/>
              <a:t>Spoofing e.g. DNS spoofing</a:t>
            </a:r>
          </a:p>
          <a:p>
            <a:pPr lvl="1"/>
            <a:r>
              <a:rPr lang="en-US" dirty="0" smtClean="0"/>
              <a:t>Scanning ports &amp; services </a:t>
            </a:r>
          </a:p>
          <a:p>
            <a:pPr lvl="1"/>
            <a:r>
              <a:rPr lang="en-US" dirty="0" smtClean="0"/>
              <a:t>Network packet listening</a:t>
            </a:r>
          </a:p>
          <a:p>
            <a:pPr lvl="1"/>
            <a:r>
              <a:rPr lang="en-US" dirty="0" smtClean="0"/>
              <a:t>Stealing information</a:t>
            </a:r>
          </a:p>
          <a:p>
            <a:pPr lvl="1"/>
            <a:r>
              <a:rPr lang="en-US" dirty="0" smtClean="0"/>
              <a:t>Unauthorized network access</a:t>
            </a:r>
          </a:p>
          <a:p>
            <a:pPr lvl="1"/>
            <a:r>
              <a:rPr lang="en-US" dirty="0" smtClean="0"/>
              <a:t>Uses of IT resources for private purpose</a:t>
            </a:r>
          </a:p>
          <a:p>
            <a:r>
              <a:rPr lang="en-US" dirty="0" smtClean="0"/>
              <a:t>Unauthorized alternation of resources</a:t>
            </a:r>
          </a:p>
          <a:p>
            <a:pPr lvl="1"/>
            <a:r>
              <a:rPr lang="en-US" dirty="0" smtClean="0"/>
              <a:t>Falsification of identity</a:t>
            </a:r>
          </a:p>
          <a:p>
            <a:pPr lvl="1"/>
            <a:r>
              <a:rPr lang="en-US" dirty="0" smtClean="0"/>
              <a:t>Information altering and deletion</a:t>
            </a:r>
          </a:p>
          <a:p>
            <a:pPr lvl="1"/>
            <a:r>
              <a:rPr lang="en-US" dirty="0" smtClean="0"/>
              <a:t>Unauthorized transmission and creation of data</a:t>
            </a:r>
          </a:p>
          <a:p>
            <a:pPr lvl="1"/>
            <a:r>
              <a:rPr lang="en-US" dirty="0" smtClean="0"/>
              <a:t>Configuration changes to systems and n/w services</a:t>
            </a:r>
          </a:p>
          <a:p>
            <a:pPr lvl="1"/>
            <a:endParaRPr lang="en-US" dirty="0" smtClean="0"/>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1106525370"/>
      </p:ext>
    </p:extLst>
  </p:cSld>
  <p:clrMapOvr>
    <a:masterClrMapping/>
  </p:clrMapOvr>
  <p:transition spd="slow">
    <p:push dir="u"/>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a:t>
            </a:r>
            <a:r>
              <a:rPr lang="en-US" dirty="0" smtClean="0"/>
              <a:t>Attack contd..</a:t>
            </a:r>
            <a:endParaRPr lang="en-US" dirty="0"/>
          </a:p>
        </p:txBody>
      </p:sp>
      <p:sp>
        <p:nvSpPr>
          <p:cNvPr id="3" name="Content Placeholder 2"/>
          <p:cNvSpPr>
            <a:spLocks noGrp="1"/>
          </p:cNvSpPr>
          <p:nvPr>
            <p:ph sz="quarter" idx="1"/>
          </p:nvPr>
        </p:nvSpPr>
        <p:spPr/>
        <p:txBody>
          <a:bodyPr>
            <a:normAutofit fontScale="92500" lnSpcReduction="20000"/>
          </a:bodyPr>
          <a:lstStyle/>
          <a:p>
            <a:r>
              <a:rPr lang="en-US" dirty="0" smtClean="0"/>
              <a:t>Denial of Service</a:t>
            </a:r>
          </a:p>
          <a:p>
            <a:pPr lvl="1"/>
            <a:r>
              <a:rPr lang="en-US" dirty="0" smtClean="0"/>
              <a:t>Flooding</a:t>
            </a:r>
          </a:p>
          <a:p>
            <a:pPr lvl="2"/>
            <a:r>
              <a:rPr lang="en-US" dirty="0" smtClean="0"/>
              <a:t>Ping flood</a:t>
            </a:r>
          </a:p>
          <a:p>
            <a:pPr lvl="2"/>
            <a:r>
              <a:rPr lang="en-US" dirty="0" smtClean="0"/>
              <a:t>Mail flood</a:t>
            </a:r>
          </a:p>
          <a:p>
            <a:pPr lvl="1"/>
            <a:r>
              <a:rPr lang="en-US" dirty="0" smtClean="0"/>
              <a:t>Compromising system </a:t>
            </a:r>
          </a:p>
          <a:p>
            <a:pPr lvl="2"/>
            <a:r>
              <a:rPr lang="en-US" dirty="0" smtClean="0"/>
              <a:t>Buffer overflow</a:t>
            </a:r>
          </a:p>
          <a:p>
            <a:pPr lvl="2"/>
            <a:r>
              <a:rPr lang="en-US" dirty="0" smtClean="0"/>
              <a:t>Remote system shutdown</a:t>
            </a:r>
          </a:p>
          <a:p>
            <a:r>
              <a:rPr lang="en-US" dirty="0" smtClean="0"/>
              <a:t>Web application attack</a:t>
            </a:r>
          </a:p>
          <a:p>
            <a:pPr marL="365760" lvl="1" indent="0">
              <a:buNone/>
            </a:pPr>
            <a:endParaRPr lang="en-US" dirty="0" smtClean="0"/>
          </a:p>
          <a:p>
            <a:pPr marL="365760" lvl="1" indent="0">
              <a:buNone/>
            </a:pPr>
            <a:r>
              <a:rPr lang="en-US" dirty="0" smtClean="0">
                <a:solidFill>
                  <a:srgbClr val="0070C0"/>
                </a:solidFill>
              </a:rPr>
              <a:t>“Most attacks are not a single attack but a series of individual events developed in  coordinated manner”</a:t>
            </a:r>
          </a:p>
          <a:p>
            <a:endParaRPr lang="en-US" dirty="0">
              <a:solidFill>
                <a:srgbClr val="0070C0"/>
              </a:solidFill>
            </a:endParaRPr>
          </a:p>
        </p:txBody>
      </p:sp>
    </p:spTree>
    <p:extLst>
      <p:ext uri="{BB962C8B-B14F-4D97-AF65-F5344CB8AC3E}">
        <p14:creationId xmlns:p14="http://schemas.microsoft.com/office/powerpoint/2010/main" val="2604098024"/>
      </p:ext>
    </p:extLst>
  </p:cSld>
  <p:clrMapOvr>
    <a:masterClrMapping/>
  </p:clrMapOvr>
  <p:transition spd="slow">
    <p:push dir="u"/>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15962"/>
          </a:xfrm>
        </p:spPr>
        <p:txBody>
          <a:bodyPr>
            <a:normAutofit fontScale="90000"/>
          </a:bodyPr>
          <a:lstStyle/>
          <a:p>
            <a:r>
              <a:rPr lang="en-US" dirty="0" smtClean="0"/>
              <a:t>What an Ideal IDS is supposed to do ?</a:t>
            </a:r>
            <a:endParaRPr lang="en-US" dirty="0"/>
          </a:p>
        </p:txBody>
      </p:sp>
      <p:sp>
        <p:nvSpPr>
          <p:cNvPr id="3" name="Content Placeholder 2"/>
          <p:cNvSpPr>
            <a:spLocks noGrp="1"/>
          </p:cNvSpPr>
          <p:nvPr>
            <p:ph sz="quarter" idx="1"/>
          </p:nvPr>
        </p:nvSpPr>
        <p:spPr>
          <a:xfrm>
            <a:off x="457200" y="1066800"/>
            <a:ext cx="7467600" cy="5407152"/>
          </a:xfrm>
        </p:spPr>
        <p:txBody>
          <a:bodyPr>
            <a:normAutofit fontScale="92500" lnSpcReduction="20000"/>
          </a:bodyPr>
          <a:lstStyle/>
          <a:p>
            <a:r>
              <a:rPr lang="en-US" dirty="0" smtClean="0"/>
              <a:t>Identify possible incidents</a:t>
            </a:r>
          </a:p>
          <a:p>
            <a:pPr lvl="1"/>
            <a:r>
              <a:rPr lang="en-US" dirty="0" smtClean="0"/>
              <a:t>detect an attacker has compromised system</a:t>
            </a:r>
          </a:p>
          <a:p>
            <a:r>
              <a:rPr lang="en-US" dirty="0" smtClean="0"/>
              <a:t>Report administrator</a:t>
            </a:r>
          </a:p>
          <a:p>
            <a:r>
              <a:rPr lang="en-US" dirty="0" smtClean="0"/>
              <a:t>Log information</a:t>
            </a:r>
          </a:p>
          <a:p>
            <a:pPr lvl="1"/>
            <a:r>
              <a:rPr lang="en-US" dirty="0" smtClean="0"/>
              <a:t>keep log of suspicious activities</a:t>
            </a:r>
          </a:p>
          <a:p>
            <a:r>
              <a:rPr lang="en-US" dirty="0" smtClean="0"/>
              <a:t>Can be configured to</a:t>
            </a:r>
          </a:p>
          <a:p>
            <a:pPr lvl="1"/>
            <a:r>
              <a:rPr lang="en-US" dirty="0" smtClean="0"/>
              <a:t>Recognize violations of security policies</a:t>
            </a:r>
          </a:p>
          <a:p>
            <a:r>
              <a:rPr lang="en-US" dirty="0" smtClean="0"/>
              <a:t>Monitor file transfers </a:t>
            </a:r>
          </a:p>
          <a:p>
            <a:pPr lvl="1"/>
            <a:r>
              <a:rPr lang="en-US" dirty="0" smtClean="0"/>
              <a:t>Copying a large database onto a user’s laptop</a:t>
            </a:r>
            <a:endParaRPr lang="en-US" dirty="0"/>
          </a:p>
          <a:p>
            <a:r>
              <a:rPr lang="en-US" dirty="0" smtClean="0"/>
              <a:t>Identify reconnaissance activity</a:t>
            </a:r>
          </a:p>
          <a:p>
            <a:pPr lvl="1"/>
            <a:r>
              <a:rPr lang="en-US" dirty="0" smtClean="0"/>
              <a:t>Attack tools and worms perform reconnaissance activity like : host and port scans</a:t>
            </a:r>
          </a:p>
          <a:p>
            <a:endParaRPr lang="en-US" dirty="0" smtClean="0"/>
          </a:p>
          <a:p>
            <a:pPr lvl="1"/>
            <a:endParaRPr lang="en-US" dirty="0" smtClean="0"/>
          </a:p>
          <a:p>
            <a:endParaRPr lang="en-US" dirty="0" smtClean="0"/>
          </a:p>
          <a:p>
            <a:endParaRPr lang="en-US" dirty="0"/>
          </a:p>
        </p:txBody>
      </p:sp>
    </p:spTree>
    <p:extLst>
      <p:ext uri="{BB962C8B-B14F-4D97-AF65-F5344CB8AC3E}">
        <p14:creationId xmlns:p14="http://schemas.microsoft.com/office/powerpoint/2010/main" val="4038877599"/>
      </p:ext>
    </p:extLst>
  </p:cSld>
  <p:clrMapOvr>
    <a:masterClrMapping/>
  </p:clrMapOvr>
  <p:transition spd="slow">
    <p:push dir="u"/>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sz="quarter" idx="1"/>
          </p:nvPr>
        </p:nvPicPr>
        <p:blipFill>
          <a:blip r:embed="rId2" cstate="print"/>
          <a:srcRect/>
          <a:stretch>
            <a:fillRect/>
          </a:stretch>
        </p:blipFill>
        <p:spPr bwMode="auto">
          <a:xfrm>
            <a:off x="914400" y="990600"/>
            <a:ext cx="7010400" cy="5327365"/>
          </a:xfrm>
          <a:prstGeom prst="rect">
            <a:avLst/>
          </a:prstGeom>
          <a:noFill/>
          <a:ln w="9525">
            <a:noFill/>
            <a:miter lim="800000"/>
            <a:headEnd/>
            <a:tailEnd/>
          </a:ln>
        </p:spPr>
      </p:pic>
    </p:spTree>
    <p:extLst>
      <p:ext uri="{BB962C8B-B14F-4D97-AF65-F5344CB8AC3E}">
        <p14:creationId xmlns:p14="http://schemas.microsoft.com/office/powerpoint/2010/main" val="12041517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of  IDS’s</a:t>
            </a:r>
            <a:endParaRPr lang="en-US" dirty="0"/>
          </a:p>
        </p:txBody>
      </p:sp>
      <p:sp>
        <p:nvSpPr>
          <p:cNvPr id="3" name="Content Placeholder 2"/>
          <p:cNvSpPr>
            <a:spLocks noGrp="1"/>
          </p:cNvSpPr>
          <p:nvPr>
            <p:ph sz="quarter" idx="1"/>
          </p:nvPr>
        </p:nvSpPr>
        <p:spPr/>
        <p:txBody>
          <a:bodyPr/>
          <a:lstStyle/>
          <a:p>
            <a:pPr marL="0" indent="0">
              <a:buNone/>
            </a:pPr>
            <a:endParaRPr lang="en-US" dirty="0"/>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1702934"/>
            <a:ext cx="6858000" cy="4164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7014953"/>
      </p:ext>
    </p:extLst>
  </p:cSld>
  <p:clrMapOvr>
    <a:masterClrMapping/>
  </p:clrMapOvr>
  <p:transition spd="slow">
    <p:push dir="u"/>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t>Intrusion Detection Systems (IDS)</a:t>
            </a:r>
          </a:p>
        </p:txBody>
      </p:sp>
      <p:sp>
        <p:nvSpPr>
          <p:cNvPr id="11267" name="Rectangle 3"/>
          <p:cNvSpPr>
            <a:spLocks noGrp="1" noChangeArrowheads="1"/>
          </p:cNvSpPr>
          <p:nvPr>
            <p:ph sz="quarter" idx="1"/>
          </p:nvPr>
        </p:nvSpPr>
        <p:spPr/>
        <p:txBody>
          <a:bodyPr/>
          <a:lstStyle/>
          <a:p>
            <a:pPr>
              <a:buFontTx/>
              <a:buNone/>
            </a:pPr>
            <a:r>
              <a:rPr lang="en-US"/>
              <a:t>  Intrusion Detection Systems look for attack signatures, which are specific patterns that usually indicate malicious or suspicious intent.</a:t>
            </a:r>
          </a:p>
        </p:txBody>
      </p:sp>
    </p:spTree>
    <p:extLst>
      <p:ext uri="{BB962C8B-B14F-4D97-AF65-F5344CB8AC3E}">
        <p14:creationId xmlns:p14="http://schemas.microsoft.com/office/powerpoint/2010/main" val="302666626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685800"/>
            <a:ext cx="8229600" cy="586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7513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838200"/>
            <a:ext cx="8229600" cy="579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55870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664</TotalTime>
  <Words>5166</Words>
  <Application>Microsoft Office PowerPoint</Application>
  <PresentationFormat>On-screen Show (4:3)</PresentationFormat>
  <Paragraphs>620</Paragraphs>
  <Slides>133</Slides>
  <Notes>8</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133</vt:i4>
      </vt:variant>
    </vt:vector>
  </HeadingPairs>
  <TitlesOfParts>
    <vt:vector size="135" baseType="lpstr">
      <vt:lpstr>Office Theme</vt:lpstr>
      <vt:lpstr>GALLERY</vt:lpstr>
      <vt:lpstr>Information And Cyber Security</vt:lpstr>
      <vt:lpstr>University Syllabus</vt:lpstr>
      <vt:lpstr>Course Contents</vt:lpstr>
      <vt:lpstr>PowerPoint Presentation</vt:lpstr>
      <vt:lpstr>Books</vt:lpstr>
      <vt:lpstr>PowerPoint Presentation</vt:lpstr>
      <vt:lpstr>Unit-1: Security Fundamentals</vt:lpstr>
      <vt:lpstr>Conti…</vt:lpstr>
      <vt:lpstr>Conti…</vt:lpstr>
      <vt:lpstr>Conti…</vt:lpstr>
      <vt:lpstr>Need of Information</vt:lpstr>
      <vt:lpstr>Information is needed to: </vt:lpstr>
      <vt:lpstr>PowerPoint Presentation</vt:lpstr>
      <vt:lpstr> IT Security Vulnerability vs Threat vs Risk: What’s the Difference? </vt:lpstr>
      <vt:lpstr>PowerPoint Presentation</vt:lpstr>
      <vt:lpstr>PowerPoint Presentation</vt:lpstr>
      <vt:lpstr>PowerPoint Presentation</vt:lpstr>
      <vt:lpstr>Although these threats are generally outside of one’s control and difficult to identify in advance, it is essential to take appropriate measures to assess threats regularly. Here are some ways to do so:</vt:lpstr>
      <vt:lpstr>Vulnerability</vt:lpstr>
      <vt:lpstr>    Testing for vulnerabilities is critical to ensuring the continued security of your systems by identifying weak points and developing a strategy to respond quickly. Here are some questions to ask when determining your security vulnerabilities:  </vt:lpstr>
      <vt:lpstr>Risk </vt:lpstr>
      <vt:lpstr>PowerPoint Presentation</vt:lpstr>
      <vt:lpstr>Summary To summarize the concepts of threat, vulnerability and risk, let’s use the real-world example of a hurricane. </vt:lpstr>
      <vt:lpstr>PowerPoint Presentation</vt:lpstr>
      <vt:lpstr>Security Terminologies</vt:lpstr>
      <vt:lpstr>Conti…</vt:lpstr>
      <vt:lpstr>Conti…</vt:lpstr>
      <vt:lpstr>The Security Architecture and Operational Models</vt:lpstr>
      <vt:lpstr>Definition Computer security, Network Security and Information Security</vt:lpstr>
      <vt:lpstr>Computer Security Conti..</vt:lpstr>
      <vt:lpstr>PowerPoint Presentation</vt:lpstr>
      <vt:lpstr>Network Security</vt:lpstr>
      <vt:lpstr>Information Security</vt:lpstr>
      <vt:lpstr>PowerPoint Presentation</vt:lpstr>
      <vt:lpstr>Security Goals</vt:lpstr>
      <vt:lpstr>Security Attacks:</vt:lpstr>
      <vt:lpstr>Security attacks conti..</vt:lpstr>
      <vt:lpstr>Attacks Threatening Integrity</vt:lpstr>
      <vt:lpstr>Attacks Threatening Availability</vt:lpstr>
      <vt:lpstr>Passive Versus Active attacks</vt:lpstr>
      <vt:lpstr>PowerPoint Presentation</vt:lpstr>
      <vt:lpstr>PowerPoint Presentation</vt:lpstr>
      <vt:lpstr>Services and mechanism</vt:lpstr>
      <vt:lpstr>PowerPoint Presentation</vt:lpstr>
      <vt:lpstr>PowerPoint Presentation</vt:lpstr>
      <vt:lpstr>Security Mechanism</vt:lpstr>
      <vt:lpstr>PowerPoint Presentation</vt:lpstr>
      <vt:lpstr>Relationship between security services and security mechanism</vt:lpstr>
      <vt:lpstr>Security Techniques</vt:lpstr>
      <vt:lpstr>PowerPoint Presentation</vt:lpstr>
      <vt:lpstr>PowerPoint Presentation</vt:lpstr>
      <vt:lpstr>Malicious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Intrusion Detection</vt:lpstr>
      <vt:lpstr>PowerPoint Presentation</vt:lpstr>
      <vt:lpstr>Overview of Existing Security Systems : Firewalls Used even for Deterring (Scaring attackers)</vt:lpstr>
      <vt:lpstr>Overview of Existing Security Systems : Detection -Intrusion Detection Systems</vt:lpstr>
      <vt:lpstr>PowerPoint Presentation</vt:lpstr>
      <vt:lpstr>PowerPoint Presentation</vt:lpstr>
      <vt:lpstr>PowerPoint Presentation</vt:lpstr>
      <vt:lpstr>PowerPoint Presentation</vt:lpstr>
      <vt:lpstr>PowerPoint Presentation</vt:lpstr>
      <vt:lpstr>PowerPoint Presentation</vt:lpstr>
      <vt:lpstr>Overview of Existing Security Systems : Secure Socket Layer (SSL) </vt:lpstr>
      <vt:lpstr>Intrusion and Intrusion Detection</vt:lpstr>
      <vt:lpstr>PowerPoint Presentation</vt:lpstr>
      <vt:lpstr>What is NOT An IDS ?</vt:lpstr>
      <vt:lpstr>Why IDS</vt:lpstr>
      <vt:lpstr>PowerPoint Presentation</vt:lpstr>
      <vt:lpstr>ID- A Brief History</vt:lpstr>
      <vt:lpstr>PowerPoint Presentation</vt:lpstr>
      <vt:lpstr>Typical intrusion scenario</vt:lpstr>
      <vt:lpstr>Types of Attack</vt:lpstr>
      <vt:lpstr>Types of Attack contd..</vt:lpstr>
      <vt:lpstr>What an Ideal IDS is supposed to do ?</vt:lpstr>
      <vt:lpstr>PowerPoint Presentation</vt:lpstr>
      <vt:lpstr>Evaluation of  IDS’s</vt:lpstr>
      <vt:lpstr>Intrusion Detection Systems (IDS)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Currently Available IDSs</vt:lpstr>
      <vt:lpstr>Intrusion Detection Systems (IDS)</vt:lpstr>
      <vt:lpstr>Anomaly based IDS</vt:lpstr>
      <vt:lpstr>Drawbacks of Anomaly detection IDS</vt:lpstr>
      <vt:lpstr>Signature based IDS</vt:lpstr>
      <vt:lpstr>Signature based IDS (contd.)</vt:lpstr>
      <vt:lpstr>Drawbacks of Signature based IDS</vt:lpstr>
      <vt:lpstr>Host/Applications based IDS</vt:lpstr>
      <vt:lpstr>Drawbacks of the host based IDS</vt:lpstr>
      <vt:lpstr>Strengths of the host based IDS</vt:lpstr>
      <vt:lpstr>Stack based IDS</vt:lpstr>
      <vt:lpstr>Network based IDS</vt:lpstr>
      <vt:lpstr>Strengths of Network based IDS</vt:lpstr>
      <vt:lpstr>Commercial ID Systems</vt:lpstr>
      <vt:lpstr>Bro: Real time IDS</vt:lpstr>
      <vt:lpstr>Design goals for Bro</vt:lpstr>
      <vt:lpstr>Structure of  the Bro System</vt:lpstr>
      <vt:lpstr>Bro - libcap</vt:lpstr>
      <vt:lpstr>Bro – Event Engine</vt:lpstr>
      <vt:lpstr>Bro – TCP Handler</vt:lpstr>
      <vt:lpstr>Policy Script Interpreter</vt:lpstr>
      <vt:lpstr>Application Specific Processing - Finger</vt:lpstr>
      <vt:lpstr>SNORT</vt:lpstr>
      <vt:lpstr>PowerPoint Presentation</vt:lpstr>
      <vt:lpstr>PowerPoint Presentation</vt:lpstr>
      <vt:lpstr>PowerPoint Presentation</vt:lpstr>
      <vt:lpstr>Future of IDS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And Cyber Security</dc:title>
  <dc:creator>NSS</dc:creator>
  <cp:lastModifiedBy>Admin</cp:lastModifiedBy>
  <cp:revision>190</cp:revision>
  <dcterms:created xsi:type="dcterms:W3CDTF">2015-06-20T06:46:55Z</dcterms:created>
  <dcterms:modified xsi:type="dcterms:W3CDTF">2019-07-05T09:14:51Z</dcterms:modified>
</cp:coreProperties>
</file>